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6209" r:id="rId3"/>
    <p:sldId id="7018" r:id="rId5"/>
    <p:sldId id="6990" r:id="rId6"/>
    <p:sldId id="7016" r:id="rId7"/>
    <p:sldId id="7017" r:id="rId8"/>
    <p:sldId id="7009" r:id="rId9"/>
    <p:sldId id="7013" r:id="rId10"/>
    <p:sldId id="6996" r:id="rId11"/>
    <p:sldId id="6997" r:id="rId12"/>
    <p:sldId id="6998" r:id="rId13"/>
    <p:sldId id="261" r:id="rId14"/>
    <p:sldId id="262" r:id="rId15"/>
    <p:sldId id="263" r:id="rId16"/>
    <p:sldId id="7007" r:id="rId17"/>
    <p:sldId id="264" r:id="rId18"/>
    <p:sldId id="265" r:id="rId19"/>
    <p:sldId id="7000" r:id="rId20"/>
    <p:sldId id="7001" r:id="rId21"/>
    <p:sldId id="266" r:id="rId22"/>
    <p:sldId id="7008" r:id="rId23"/>
    <p:sldId id="7019" r:id="rId24"/>
    <p:sldId id="7002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4" userDrawn="1">
          <p15:clr>
            <a:srgbClr val="A4A3A4"/>
          </p15:clr>
        </p15:guide>
        <p15:guide id="2" pos="3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F"/>
    <a:srgbClr val="FFF8E1"/>
    <a:srgbClr val="FFEEB7"/>
    <a:srgbClr val="FFCCCC"/>
    <a:srgbClr val="E6CDFF"/>
    <a:srgbClr val="0070C0"/>
    <a:srgbClr val="CD0074"/>
    <a:srgbClr val="05990C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 autoAdjust="0"/>
    <p:restoredTop sz="89483" autoAdjust="0"/>
  </p:normalViewPr>
  <p:slideViewPr>
    <p:cSldViewPr snapToGrid="0" showGuides="1">
      <p:cViewPr varScale="1">
        <p:scale>
          <a:sx n="79" d="100"/>
          <a:sy n="79" d="100"/>
        </p:scale>
        <p:origin x="339" y="42"/>
      </p:cViewPr>
      <p:guideLst>
        <p:guide orient="horz" pos="1164"/>
        <p:guide pos="37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835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35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F077E-BBFF-47D6-857E-0EC6B510B7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37659-8B5D-4721-9B15-4D571D4CEC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3D594-7631-4756-891A-4E71D9042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636FA-8342-4AC5-9A79-640C6CF1C2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636FA-8342-4AC5-9A79-640C6CF1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: 圆角 10"/>
          <p:cNvSpPr/>
          <p:nvPr userDrawn="1"/>
        </p:nvSpPr>
        <p:spPr>
          <a:xfrm>
            <a:off x="0" y="2298700"/>
            <a:ext cx="12192000" cy="2260599"/>
          </a:xfrm>
          <a:prstGeom prst="roundRect">
            <a:avLst>
              <a:gd name="adj" fmla="val 0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i="1" dirty="0">
              <a:solidFill>
                <a:srgbClr val="C00000"/>
              </a:solidFill>
              <a:latin typeface="Times New Roman" panose="02020503050405090304" pitchFamily="18" charset="0"/>
              <a:ea typeface="华文行楷" panose="0201080004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230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021"/>
          <a:stretch>
            <a:fillRect/>
          </a:stretch>
        </p:blipFill>
        <p:spPr bwMode="auto">
          <a:xfrm>
            <a:off x="547030" y="384436"/>
            <a:ext cx="1599625" cy="159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0" y="2270523"/>
            <a:ext cx="12192000" cy="1013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705196" y="781319"/>
            <a:ext cx="7271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至诚至坚      博学笃行</a:t>
            </a:r>
            <a:endParaRPr lang="zh-CN" altLang="en-US" sz="4800" i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Times New Roman" panose="0202050305040509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99" y="541784"/>
            <a:ext cx="2242454" cy="126557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827530" y="6144895"/>
            <a:ext cx="83807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安徽大学      计算机科学与技术学院 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 flipH="1">
            <a:off x="629142" y="873561"/>
            <a:ext cx="8801823" cy="142439"/>
          </a:xfrm>
          <a:prstGeom prst="rect">
            <a:avLst/>
          </a:prstGeom>
          <a:gradFill>
            <a:gsLst>
              <a:gs pos="56000">
                <a:srgbClr val="0067B3">
                  <a:alpha val="94000"/>
                </a:srgbClr>
              </a:gs>
              <a:gs pos="0">
                <a:srgbClr val="0067B3">
                  <a:alpha val="0"/>
                </a:srgbClr>
              </a:gs>
              <a:gs pos="100000">
                <a:srgbClr val="0067B3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5" dirty="0"/>
          </a:p>
        </p:txBody>
      </p:sp>
      <p:grpSp>
        <p:nvGrpSpPr>
          <p:cNvPr id="28" name="组合 27"/>
          <p:cNvGrpSpPr/>
          <p:nvPr userDrawn="1"/>
        </p:nvGrpSpPr>
        <p:grpSpPr>
          <a:xfrm rot="10800000">
            <a:off x="11003113" y="6356350"/>
            <a:ext cx="892175" cy="152836"/>
            <a:chOff x="365125" y="565150"/>
            <a:chExt cx="892175" cy="152835"/>
          </a:xfrm>
        </p:grpSpPr>
        <p:sp>
          <p:nvSpPr>
            <p:cNvPr id="29" name="矩形 28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5"/>
            </a:p>
          </p:txBody>
        </p:sp>
        <p:sp>
          <p:nvSpPr>
            <p:cNvPr id="30" name="矩形 29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5"/>
            </a:p>
          </p:txBody>
        </p:sp>
        <p:sp>
          <p:nvSpPr>
            <p:cNvPr id="31" name="矩形 30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5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59182"/>
            <a:ext cx="6265977" cy="68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067AB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5" hasCustomPrompt="1"/>
          </p:nvPr>
        </p:nvSpPr>
        <p:spPr>
          <a:xfrm>
            <a:off x="628650" y="1458913"/>
            <a:ext cx="10515600" cy="4383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2000">
                <a:latin typeface="+mn-ea"/>
                <a:ea typeface="+mn-ea"/>
              </a:defRPr>
            </a:lvl4pPr>
            <a:lvl5pPr>
              <a:defRPr sz="20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021"/>
          <a:stretch>
            <a:fillRect/>
          </a:stretch>
        </p:blipFill>
        <p:spPr bwMode="auto">
          <a:xfrm>
            <a:off x="10913381" y="136525"/>
            <a:ext cx="1176714" cy="11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90204" pitchFamily="34" charset="0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5.png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27.png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image" Target="../media/image30.pn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29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33.png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32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tags" Target="../tags/tag4.xml"/><Relationship Id="rId4" Type="http://schemas.openxmlformats.org/officeDocument/2006/relationships/image" Target="../media/image6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image" Target="../media/image44.jpeg"/><Relationship Id="rId7" Type="http://schemas.openxmlformats.org/officeDocument/2006/relationships/tags" Target="../tags/tag26.xml"/><Relationship Id="rId6" Type="http://schemas.openxmlformats.org/officeDocument/2006/relationships/image" Target="../media/image43.png"/><Relationship Id="rId5" Type="http://schemas.openxmlformats.org/officeDocument/2006/relationships/tags" Target="../tags/tag25.xml"/><Relationship Id="rId4" Type="http://schemas.openxmlformats.org/officeDocument/2006/relationships/image" Target="../media/image42.png"/><Relationship Id="rId3" Type="http://schemas.openxmlformats.org/officeDocument/2006/relationships/tags" Target="../tags/tag24.xml"/><Relationship Id="rId22" Type="http://schemas.openxmlformats.org/officeDocument/2006/relationships/notesSlide" Target="../notesSlides/notesSlide21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48.png"/><Relationship Id="rId2" Type="http://schemas.openxmlformats.org/officeDocument/2006/relationships/image" Target="../media/image41.png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image" Target="../media/image47.png"/><Relationship Id="rId15" Type="http://schemas.openxmlformats.org/officeDocument/2006/relationships/image" Target="../media/image46.jpeg"/><Relationship Id="rId14" Type="http://schemas.openxmlformats.org/officeDocument/2006/relationships/image" Target="../media/image45.jpeg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69185" y="4700905"/>
            <a:ext cx="7072630" cy="1366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5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讲者： 徐丹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503050405090304" pitchFamily="18" charset="0"/>
              </a:rPr>
              <a:t>    </a:t>
            </a:r>
            <a:endParaRPr lang="en-US" altLang="zh-CN" sz="2800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503050405090304" pitchFamily="18" charset="0"/>
            </a:endParaRPr>
          </a:p>
          <a:p>
            <a:pPr lvl="5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指导老师：王逍</a:t>
            </a:r>
            <a:endParaRPr lang="en-US" altLang="zh-CN" sz="2800" dirty="0">
              <a:latin typeface="华文行楷" panose="02010800040101010101" pitchFamily="2" charset="-122"/>
              <a:ea typeface="华文行楷" panose="02010800040101010101" pitchFamily="2" charset="-122"/>
              <a:cs typeface="Times New Roman" panose="02020503050405090304" pitchFamily="18" charset="0"/>
            </a:endParaRPr>
          </a:p>
          <a:p>
            <a:pPr lvl="5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日期：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2025.11.30</a:t>
            </a:r>
            <a:endParaRPr lang="en-US" altLang="zh-CN" sz="2800" dirty="0">
              <a:latin typeface="华文行楷" panose="02010800040101010101" pitchFamily="2" charset="-122"/>
              <a:ea typeface="华文行楷" panose="02010800040101010101" pitchFamily="2" charset="-122"/>
              <a:cs typeface="Times New Roman" panose="02020503050405090304" pitchFamily="18" charset="0"/>
            </a:endParaRPr>
          </a:p>
          <a:p>
            <a:pPr lvl="5"/>
            <a:endParaRPr lang="en-US" altLang="zh-CN" sz="1000" dirty="0">
              <a:latin typeface="华文行楷" panose="02010800040101010101" pitchFamily="2" charset="-122"/>
              <a:ea typeface="华文行楷" panose="0201080004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9660" y="2516505"/>
            <a:ext cx="10368915" cy="1253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 err="1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EMRRG: Efficient Fine-Tuning Pre-trained X-ray Mamba Networks for Radiology Report Generation</a:t>
            </a:r>
            <a:endParaRPr sz="3600" b="1" dirty="0">
              <a:solidFill>
                <a:srgbClr val="FFFFFF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  <a:p>
            <a:pPr algn="ctr"/>
            <a:endParaRPr lang="en-US" altLang="zh-CN" sz="3600" dirty="0" err="1">
              <a:solidFill>
                <a:srgbClr val="C0000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1717675" y="3769995"/>
            <a:ext cx="857377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>
                <a:solidFill>
                  <a:schemeClr val="tx1"/>
                </a:solidFill>
                <a:latin typeface="Times New Roman" panose="02020503050405090304"/>
              </a:rPr>
              <a:t>Mingzheng Zhang, Jinfeng Gao, Dan Xu, Jiangrui Yu</a:t>
            </a:r>
            <a:endParaRPr sz="2000" b="0">
              <a:solidFill>
                <a:schemeClr val="tx1"/>
              </a:solidFill>
              <a:latin typeface="Times New Roman" panose="02020503050405090304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500505" y="4168775"/>
            <a:ext cx="919099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>
                <a:solidFill>
                  <a:schemeClr val="tx1"/>
                </a:solidFill>
                <a:latin typeface="Times New Roman" panose="02020503050405090304"/>
              </a:rPr>
              <a:t>Yuhan Qiao, Lan Chen, Jin Tang, Xiao Wang</a:t>
            </a:r>
            <a:endParaRPr sz="2000" b="0">
              <a:solidFill>
                <a:schemeClr val="tx1"/>
              </a:solidFill>
              <a:latin typeface="Times New Roman" panose="0202050305040509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9125" y="1230630"/>
            <a:ext cx="6222365" cy="4569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b="1" dirty="0">
                <a:solidFill>
                  <a:srgbClr val="7796EE"/>
                </a:solidFill>
                <a:latin typeface="Times New Roman" panose="02020503050405090304"/>
              </a:rPr>
              <a:t>Architecture:</a:t>
            </a:r>
            <a:endParaRPr b="1" dirty="0">
              <a:solidFill>
                <a:srgbClr val="7796EE"/>
              </a:solidFill>
              <a:latin typeface="Times New Roman" panose="02020503050405090304"/>
            </a:endParaRPr>
          </a:p>
          <a:p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olidFill>
                  <a:srgbClr val="404040"/>
                </a:solidFill>
                <a:latin typeface="Times New Roman" panose="02020503050405090304"/>
              </a:rPr>
              <a:t>Parallel Self-Attention (text-text) and Cross-Attention (text-visual)</a:t>
            </a:r>
            <a:endParaRPr>
              <a:solidFill>
                <a:srgbClr val="404040"/>
              </a:solidFill>
              <a:latin typeface="Times New Roman" panose="02020503050405090304"/>
            </a:endParaRPr>
          </a:p>
          <a:p>
            <a:endParaRPr lang="en-US" altLang="zh-CN" dirty="0"/>
          </a:p>
          <a:p>
            <a:pPr marL="28575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>
                <a:solidFill>
                  <a:srgbClr val="404040"/>
                </a:solidFill>
                <a:latin typeface="Times New Roman" panose="02020503050405090304"/>
              </a:rPr>
              <a:t>Skip connections for training stability</a:t>
            </a:r>
            <a:endParaRPr>
              <a:solidFill>
                <a:srgbClr val="404040"/>
              </a:solidFill>
              <a:latin typeface="Times New Roman" panose="02020503050405090304"/>
            </a:endParaRPr>
          </a:p>
          <a:p>
            <a:endParaRPr lang="en-US" altLang="zh-C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b="1" dirty="0">
                <a:solidFill>
                  <a:srgbClr val="7796EE"/>
                </a:solidFill>
                <a:latin typeface="Times New Roman" panose="02020503050405090304"/>
              </a:rPr>
              <a:t>Dynamic Gating Mechanism:</a:t>
            </a:r>
            <a:endParaRPr b="1" dirty="0">
              <a:solidFill>
                <a:srgbClr val="7796EE"/>
              </a:solidFill>
              <a:latin typeface="Times New Roman" panose="02020503050405090304"/>
            </a:endParaRPr>
          </a:p>
          <a:p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olidFill>
                  <a:srgbClr val="404040"/>
                </a:solidFill>
                <a:latin typeface="Times New Roman" panose="02020503050405090304"/>
              </a:rPr>
              <a:t>Token-wise gating values via linear layer + tanh</a:t>
            </a:r>
            <a:endParaRPr lang="en-US" altLang="zh-CN" dirty="0"/>
          </a:p>
          <a:p>
            <a:endParaRPr lang="en-US" altLang="zh-CN" dirty="0"/>
          </a:p>
          <a:p>
            <a:pPr marL="28575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>
                <a:solidFill>
                  <a:srgbClr val="404040"/>
                </a:solidFill>
                <a:latin typeface="Times New Roman" panose="02020503050405090304"/>
              </a:rPr>
              <a:t>Warm-up initialization for stable training</a:t>
            </a:r>
            <a:endParaRPr>
              <a:solidFill>
                <a:srgbClr val="404040"/>
              </a:solidFill>
              <a:latin typeface="Times New Roman" panose="02020503050405090304"/>
            </a:endParaRPr>
          </a:p>
          <a:p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olidFill>
                  <a:srgbClr val="404040"/>
                </a:solidFill>
                <a:latin typeface="Times New Roman" panose="02020503050405090304"/>
              </a:rPr>
              <a:t>Adaptive fusion of visual features into text embeddings</a:t>
            </a:r>
            <a:endParaRPr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310" y="347345"/>
            <a:ext cx="4767580" cy="451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2800" b="1">
                <a:solidFill>
                  <a:schemeClr val="bg2"/>
                </a:solidFill>
                <a:latin typeface="Times New Roman" panose="02020503050405090304"/>
              </a:rPr>
              <a:t>Hybrid Decoder Layer Design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 descr="屏幕截图 2025-11-25 144019"/>
          <p:cNvPicPr>
            <a:picLocks noChangeAspect="1"/>
          </p:cNvPicPr>
          <p:nvPr/>
        </p:nvPicPr>
        <p:blipFill>
          <a:blip r:embed="rId1"/>
          <a:srcRect l="30590" r="35565"/>
          <a:stretch>
            <a:fillRect/>
          </a:stretch>
        </p:blipFill>
        <p:spPr>
          <a:xfrm>
            <a:off x="7331075" y="1230630"/>
            <a:ext cx="3172460" cy="48501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95325" y="1172774"/>
            <a:ext cx="9853581" cy="638656"/>
          </a:xfrm>
          <a:prstGeom prst="roundRect">
            <a:avLst/>
          </a:prstGeom>
          <a:solidFill>
            <a:srgbClr val="F0F8FF"/>
          </a:solidFill>
          <a:ln w="12700">
            <a:solidFill>
              <a:srgbClr val="B4D2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500"/>
          </a:p>
        </p:txBody>
      </p:sp>
      <p:sp>
        <p:nvSpPr>
          <p:cNvPr id="5" name="TextBox 4"/>
          <p:cNvSpPr txBox="1"/>
          <p:nvPr/>
        </p:nvSpPr>
        <p:spPr>
          <a:xfrm>
            <a:off x="323976" y="1336291"/>
            <a:ext cx="10744200" cy="261610"/>
          </a:xfrm>
          <a:prstGeom prst="rect">
            <a:avLst/>
          </a:prstGeom>
          <a:noFill/>
        </p:spPr>
        <p:txBody>
          <a:bodyPr wrap="square" lIns="15240" tIns="15240" rIns="15240" bIns="15240" anchor="ctr">
            <a:spAutoFit/>
          </a:bodyPr>
          <a:lstStyle/>
          <a:p>
            <a:pPr algn="ctr"/>
            <a:r>
              <a:rPr sz="1500" b="1" dirty="0">
                <a:solidFill>
                  <a:schemeClr val="accent1"/>
                </a:solidFill>
                <a:latin typeface="Times New Roman" panose="02020503050405090304"/>
              </a:rPr>
              <a:t>Overview of datasets, evaluation metrics, and implementation details for EMRRG validation</a:t>
            </a:r>
            <a:endParaRPr sz="1500" b="1" dirty="0">
              <a:solidFill>
                <a:schemeClr val="accent1"/>
              </a:solidFill>
              <a:latin typeface="Times New Roman" panose="020205030504050903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2950" y="2021648"/>
            <a:ext cx="3200400" cy="571500"/>
          </a:xfrm>
          <a:prstGeom prst="rect">
            <a:avLst/>
          </a:prstGeom>
          <a:solidFill>
            <a:schemeClr val="tx2"/>
          </a:solidFill>
          <a:ln>
            <a:solidFill>
              <a:srgbClr val="3D6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50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2950" y="2593148"/>
            <a:ext cx="3200400" cy="3576973"/>
          </a:xfrm>
          <a:prstGeom prst="rect">
            <a:avLst/>
          </a:prstGeom>
          <a:solidFill>
            <a:srgbClr val="FFFFFF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500"/>
          </a:p>
        </p:txBody>
      </p:sp>
      <p:sp>
        <p:nvSpPr>
          <p:cNvPr id="8" name="TextBox 7"/>
          <p:cNvSpPr txBox="1"/>
          <p:nvPr/>
        </p:nvSpPr>
        <p:spPr>
          <a:xfrm>
            <a:off x="762000" y="2127622"/>
            <a:ext cx="3124200" cy="348878"/>
          </a:xfrm>
          <a:prstGeom prst="rect">
            <a:avLst/>
          </a:prstGeom>
          <a:noFill/>
        </p:spPr>
        <p:txBody>
          <a:bodyPr wrap="square" lIns="38100" rIns="38100" anchor="ctr">
            <a:spAutoFit/>
          </a:bodyPr>
          <a:lstStyle/>
          <a:p>
            <a:pPr algn="ctr"/>
            <a:r>
              <a:rPr sz="1665" b="1">
                <a:solidFill>
                  <a:srgbClr val="FFFFFF"/>
                </a:solidFill>
                <a:latin typeface="Times New Roman" panose="02020503050405090304"/>
              </a:rPr>
              <a:t>Datasets</a:t>
            </a:r>
            <a:endParaRPr sz="1665" b="1">
              <a:solidFill>
                <a:srgbClr val="FFFFFF"/>
              </a:solidFill>
              <a:latin typeface="Times New Roman" panose="02020503050405090304"/>
            </a:endParaRPr>
          </a:p>
        </p:txBody>
      </p:sp>
      <p:pic>
        <p:nvPicPr>
          <p:cNvPr id="9" name="Picture 8" descr="tmpahrthmh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766060"/>
            <a:ext cx="533400" cy="533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4860" y="3375660"/>
            <a:ext cx="3078480" cy="1301190"/>
          </a:xfrm>
          <a:prstGeom prst="rect">
            <a:avLst/>
          </a:prstGeom>
          <a:noFill/>
        </p:spPr>
        <p:txBody>
          <a:bodyPr wrap="square" lIns="38100" rIns="38100">
            <a:spAutoFit/>
          </a:bodyPr>
          <a:lstStyle/>
          <a:p>
            <a:pPr>
              <a:lnSpc>
                <a:spcPct val="130000"/>
              </a:lnSpc>
              <a:spcAft>
                <a:spcPts val="250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Three public benchmarks: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IU-Xray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,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MIMIC-CXR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, and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CheXpert Plus</a:t>
            </a:r>
            <a:endParaRPr sz="1500" b="1">
              <a:solidFill>
                <a:srgbClr val="7796EE"/>
              </a:solidFill>
              <a:latin typeface="Times New Roman" panose="02020503050405090304"/>
            </a:endParaRPr>
          </a:p>
          <a:p>
            <a:pPr>
              <a:lnSpc>
                <a:spcPct val="130000"/>
              </a:lnSpc>
              <a:spcAft>
                <a:spcPts val="250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Standard datasets for evaluating medical report generation performance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61510" y="2030518"/>
            <a:ext cx="3244215" cy="571500"/>
          </a:xfrm>
          <a:prstGeom prst="rect">
            <a:avLst/>
          </a:prstGeom>
          <a:solidFill>
            <a:schemeClr val="tx2"/>
          </a:solidFill>
          <a:ln>
            <a:solidFill>
              <a:srgbClr val="3D6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500"/>
          </a:p>
        </p:txBody>
      </p:sp>
      <p:sp>
        <p:nvSpPr>
          <p:cNvPr id="12" name="Rectangle 11"/>
          <p:cNvSpPr/>
          <p:nvPr/>
        </p:nvSpPr>
        <p:spPr>
          <a:xfrm>
            <a:off x="4461509" y="2602018"/>
            <a:ext cx="3244215" cy="3568103"/>
          </a:xfrm>
          <a:prstGeom prst="rect">
            <a:avLst/>
          </a:prstGeom>
          <a:solidFill>
            <a:srgbClr val="FFFFFF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500"/>
          </a:p>
        </p:txBody>
      </p:sp>
      <p:sp>
        <p:nvSpPr>
          <p:cNvPr id="13" name="TextBox 12"/>
          <p:cNvSpPr txBox="1"/>
          <p:nvPr/>
        </p:nvSpPr>
        <p:spPr>
          <a:xfrm>
            <a:off x="4533900" y="2139993"/>
            <a:ext cx="3124200" cy="348878"/>
          </a:xfrm>
          <a:prstGeom prst="rect">
            <a:avLst/>
          </a:prstGeom>
          <a:noFill/>
        </p:spPr>
        <p:txBody>
          <a:bodyPr wrap="square" lIns="38100" rIns="38100" anchor="ctr">
            <a:spAutoFit/>
          </a:bodyPr>
          <a:lstStyle/>
          <a:p>
            <a:pPr algn="ctr"/>
            <a:r>
              <a:rPr sz="1665" b="1" dirty="0">
                <a:solidFill>
                  <a:srgbClr val="FFFFFF"/>
                </a:solidFill>
                <a:latin typeface="Times New Roman" panose="02020503050405090304"/>
              </a:rPr>
              <a:t>Evaluation Metrics</a:t>
            </a:r>
            <a:endParaRPr sz="1665" b="1" dirty="0">
              <a:solidFill>
                <a:srgbClr val="FFFFFF"/>
              </a:solidFill>
              <a:latin typeface="Times New Roman" panose="02020503050405090304"/>
            </a:endParaRPr>
          </a:p>
        </p:txBody>
      </p:sp>
      <p:pic>
        <p:nvPicPr>
          <p:cNvPr id="14" name="Picture 13" descr="tmp6dyekc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766060"/>
            <a:ext cx="533400" cy="533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6760" y="3375660"/>
            <a:ext cx="3078480" cy="1301190"/>
          </a:xfrm>
          <a:prstGeom prst="rect">
            <a:avLst/>
          </a:prstGeom>
          <a:noFill/>
        </p:spPr>
        <p:txBody>
          <a:bodyPr wrap="square" lIns="38100" rIns="38100">
            <a:spAutoFit/>
          </a:bodyPr>
          <a:lstStyle/>
          <a:p>
            <a:pPr>
              <a:lnSpc>
                <a:spcPct val="130000"/>
              </a:lnSpc>
              <a:spcAft>
                <a:spcPts val="250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Natural Language Metrics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: BLEU, ROUGE-L, METEOR, </a:t>
            </a:r>
            <a:r>
              <a:rPr sz="1500" dirty="0" err="1">
                <a:solidFill>
                  <a:srgbClr val="404040"/>
                </a:solidFill>
                <a:latin typeface="Times New Roman" panose="02020503050405090304"/>
              </a:rPr>
              <a:t>CIDEr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>
              <a:lnSpc>
                <a:spcPct val="130000"/>
              </a:lnSpc>
              <a:spcAft>
                <a:spcPts val="250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Clinical Metrics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: Precision, Recall, and F1-measure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48652" y="2021648"/>
            <a:ext cx="3219448" cy="571500"/>
          </a:xfrm>
          <a:prstGeom prst="rect">
            <a:avLst/>
          </a:prstGeom>
          <a:solidFill>
            <a:schemeClr val="tx2"/>
          </a:solidFill>
          <a:ln>
            <a:solidFill>
              <a:srgbClr val="3D6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500"/>
          </a:p>
        </p:txBody>
      </p:sp>
      <p:sp>
        <p:nvSpPr>
          <p:cNvPr id="17" name="Rectangle 16"/>
          <p:cNvSpPr/>
          <p:nvPr/>
        </p:nvSpPr>
        <p:spPr>
          <a:xfrm>
            <a:off x="8267700" y="2602018"/>
            <a:ext cx="3200400" cy="3568103"/>
          </a:xfrm>
          <a:prstGeom prst="rect">
            <a:avLst/>
          </a:prstGeom>
          <a:solidFill>
            <a:srgbClr val="FFFFFF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500"/>
          </a:p>
        </p:txBody>
      </p:sp>
      <p:sp>
        <p:nvSpPr>
          <p:cNvPr id="18" name="TextBox 17"/>
          <p:cNvSpPr txBox="1"/>
          <p:nvPr/>
        </p:nvSpPr>
        <p:spPr>
          <a:xfrm>
            <a:off x="8305800" y="2139905"/>
            <a:ext cx="3124200" cy="348878"/>
          </a:xfrm>
          <a:prstGeom prst="rect">
            <a:avLst/>
          </a:prstGeom>
          <a:noFill/>
        </p:spPr>
        <p:txBody>
          <a:bodyPr wrap="square" lIns="38100" rIns="38100" anchor="ctr">
            <a:spAutoFit/>
          </a:bodyPr>
          <a:lstStyle/>
          <a:p>
            <a:pPr algn="ctr"/>
            <a:r>
              <a:rPr sz="1665" b="1" dirty="0">
                <a:solidFill>
                  <a:srgbClr val="FFFFFF"/>
                </a:solidFill>
                <a:latin typeface="Times New Roman" panose="02020503050405090304"/>
              </a:rPr>
              <a:t>Implementation Details</a:t>
            </a:r>
            <a:endParaRPr sz="1665" b="1" dirty="0">
              <a:solidFill>
                <a:srgbClr val="FFFFFF"/>
              </a:solidFill>
              <a:latin typeface="Times New Roman" panose="02020503050405090304"/>
            </a:endParaRPr>
          </a:p>
        </p:txBody>
      </p:sp>
      <p:pic>
        <p:nvPicPr>
          <p:cNvPr id="19" name="Picture 18" descr="tmpo5xrkzn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2766060"/>
            <a:ext cx="533400" cy="533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28660" y="3375660"/>
            <a:ext cx="3078480" cy="2256155"/>
          </a:xfrm>
          <a:prstGeom prst="rect">
            <a:avLst/>
          </a:prstGeom>
          <a:noFill/>
        </p:spPr>
        <p:txBody>
          <a:bodyPr wrap="square" lIns="38100" rIns="38100">
            <a:spAutoFit/>
          </a:bodyPr>
          <a:lstStyle/>
          <a:p>
            <a:pPr>
              <a:lnSpc>
                <a:spcPct val="130000"/>
              </a:lnSpc>
              <a:spcAft>
                <a:spcPts val="250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IU-Xray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: 30 epochs, batch size 20, Qwen-1.5-1.8B LLM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>
              <a:lnSpc>
                <a:spcPct val="130000"/>
              </a:lnSpc>
              <a:spcAft>
                <a:spcPts val="250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MIMIC-CXR/</a:t>
            </a:r>
            <a:r>
              <a:rPr sz="1500" b="1" dirty="0" err="1">
                <a:solidFill>
                  <a:srgbClr val="7796EE"/>
                </a:solidFill>
                <a:latin typeface="Times New Roman" panose="02020503050405090304"/>
              </a:rPr>
              <a:t>CheXpert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 Plus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: 6 epochs, batch size 18, Llama2-7B LLM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>
              <a:lnSpc>
                <a:spcPct val="130000"/>
              </a:lnSpc>
              <a:spcAft>
                <a:spcPts val="250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lang="en-US" altLang="zh-CN" sz="1500"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LoRA</a:t>
            </a:r>
            <a:r>
              <a:rPr lang="en-US" altLang="zh-CN" sz="1500" b="1" baseline="-25000">
                <a:solidFill>
                  <a:srgbClr val="7796EE"/>
                </a:solidFill>
                <a:uFillTx/>
                <a:latin typeface="Times New Roman" panose="02020503050405090304"/>
                <a:sym typeface="+mn-ea"/>
              </a:rPr>
              <a:t>P</a:t>
            </a:r>
            <a:r>
              <a:rPr lang="en-US" altLang="zh-CN" sz="1500"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(X)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fine-tuning with rank=32 on </a:t>
            </a:r>
            <a:r>
              <a:rPr sz="1500" dirty="0" err="1">
                <a:solidFill>
                  <a:srgbClr val="404040"/>
                </a:solidFill>
                <a:latin typeface="Times New Roman" panose="02020503050405090304"/>
              </a:rPr>
              <a:t>in_proj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layer weights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610483" y="264028"/>
            <a:ext cx="6265977" cy="528697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503050405090304"/>
              </a:rPr>
              <a:t>Experimental Setup and Datasets</a:t>
            </a:r>
            <a:endParaRPr lang="en-US" altLang="zh-CN" sz="2800" b="1" dirty="0">
              <a:solidFill>
                <a:schemeClr val="accent1"/>
              </a:solidFill>
              <a:latin typeface="Times New Roman" panose="02020503050405090304"/>
            </a:endParaRPr>
          </a:p>
          <a:p>
            <a:endParaRPr lang="en-US" altLang="zh-CN" sz="2800" b="1" dirty="0">
              <a:solidFill>
                <a:schemeClr val="accent1"/>
              </a:solidFill>
              <a:latin typeface="Times New Roman" panose="0202050305040509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mpxjupip0k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485900"/>
            <a:ext cx="19050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1447800"/>
            <a:ext cx="4244340" cy="2667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381000"/>
            <a:r>
              <a:rPr sz="1665" b="1" dirty="0">
                <a:solidFill>
                  <a:schemeClr val="tx2"/>
                </a:solidFill>
                <a:latin typeface="Times New Roman" panose="02020503050405090304"/>
              </a:rPr>
              <a:t>IU X-ray Results</a:t>
            </a:r>
            <a:endParaRPr sz="1665" b="1" dirty="0">
              <a:solidFill>
                <a:schemeClr val="tx2"/>
              </a:solidFill>
              <a:latin typeface="Times New Roman" panose="020205030504050903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40" y="1790700"/>
            <a:ext cx="4495800" cy="1980222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algn="just" defTabSz="381000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Achieved 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SOTA performance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on BLEU-2 (0.325) and ROUGE-L (0.385)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 algn="just" defTabSz="381000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Second-best on BLEU-1 (0.487) and METEOR (0.226) metrics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 algn="just" defTabSz="381000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Performance comparable to other SOTA report generation approaches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</p:txBody>
      </p:sp>
      <p:pic>
        <p:nvPicPr>
          <p:cNvPr id="7" name="Picture 6" descr="tmp44s6ol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4122420"/>
            <a:ext cx="190500" cy="19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4084320"/>
            <a:ext cx="4244340" cy="2667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381000"/>
            <a:r>
              <a:rPr sz="1665" b="1">
                <a:solidFill>
                  <a:schemeClr val="tx2"/>
                </a:solidFill>
                <a:latin typeface="Times New Roman" panose="02020503050405090304"/>
              </a:rPr>
              <a:t>MIMIC-CXR &amp; CheXpert Plus Results</a:t>
            </a:r>
            <a:endParaRPr sz="1665" b="1">
              <a:solidFill>
                <a:schemeClr val="tx2"/>
              </a:solidFill>
              <a:latin typeface="Times New Roman" panose="020205030504050903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940" y="4427220"/>
            <a:ext cx="4495800" cy="1980222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algn="just" defTabSz="381000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Strong performance on MIMIC-CXR with 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0.311 ROUGE-L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and 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0.239 </a:t>
            </a:r>
            <a:r>
              <a:rPr sz="1500" b="1" dirty="0" err="1">
                <a:solidFill>
                  <a:srgbClr val="7796EE"/>
                </a:solidFill>
                <a:latin typeface="Times New Roman" panose="02020503050405090304"/>
              </a:rPr>
              <a:t>CIDEr</a:t>
            </a:r>
            <a:endParaRPr sz="1500" b="1" dirty="0">
              <a:solidFill>
                <a:srgbClr val="7796EE"/>
              </a:solidFill>
              <a:latin typeface="Times New Roman" panose="02020503050405090304"/>
            </a:endParaRPr>
          </a:p>
          <a:p>
            <a:pPr algn="just" defTabSz="381000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500" dirty="0" err="1">
                <a:solidFill>
                  <a:srgbClr val="404040"/>
                </a:solidFill>
                <a:latin typeface="Times New Roman" panose="02020503050405090304"/>
              </a:rPr>
              <a:t>CheXpert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Plus SOTA results: BLEU-4 (0.104), ROUGE-L (0.273), METEOR (0.152)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 algn="just" defTabSz="381000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Consistent performance across all three benchmark datasets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1670" y="6102176"/>
            <a:ext cx="5966460" cy="304800"/>
          </a:xfrm>
          <a:prstGeom prst="rect">
            <a:avLst/>
          </a:prstGeom>
          <a:noFill/>
        </p:spPr>
        <p:txBody>
          <a:bodyPr wrap="square" lIns="38100" rIns="38100"/>
          <a:lstStyle/>
          <a:p>
            <a:pPr algn="ctr" defTabSz="381000"/>
            <a:r>
              <a:rPr sz="1500" i="1">
                <a:solidFill>
                  <a:srgbClr val="595959"/>
                </a:solidFill>
                <a:latin typeface="Times New Roman" panose="02020503050405090304"/>
              </a:rPr>
              <a:t>NLG Metrics Comparison</a:t>
            </a:r>
            <a:endParaRPr sz="1500" i="1">
              <a:solidFill>
                <a:srgbClr val="595959"/>
              </a:solidFill>
              <a:latin typeface="Times New Roman" panose="02020503050405090304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38951" y="319350"/>
            <a:ext cx="9228779" cy="688975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503050405090304"/>
              </a:rPr>
              <a:t>Performance Comparison on Public Benchmarks</a:t>
            </a:r>
            <a:endParaRPr lang="en-US" altLang="zh-CN" sz="2800" b="1" dirty="0">
              <a:solidFill>
                <a:schemeClr val="accent1"/>
              </a:solidFill>
              <a:latin typeface="Times New Roman" panose="02020503050405090304"/>
            </a:endParaRPr>
          </a:p>
          <a:p>
            <a:endParaRPr lang="en-US" altLang="zh-CN" sz="2800" b="1" dirty="0">
              <a:solidFill>
                <a:schemeClr val="accent1"/>
              </a:solidFill>
              <a:latin typeface="Times New Roman" panose="0202050305040509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780" y="1354455"/>
            <a:ext cx="6526530" cy="4749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mpe11rz9a7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5645" y="2456212"/>
            <a:ext cx="193836" cy="193836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1073109" y="2456180"/>
            <a:ext cx="4318676" cy="271371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sz="1665" b="1">
                <a:solidFill>
                  <a:schemeClr val="tx2"/>
                </a:solidFill>
                <a:latin typeface="Times New Roman" panose="02020503050405090304"/>
              </a:rPr>
              <a:t>MIMIC-CXR Clinical Metrics</a:t>
            </a:r>
            <a:endParaRPr sz="1665" b="1">
              <a:solidFill>
                <a:schemeClr val="tx2"/>
              </a:solidFill>
              <a:latin typeface="Times New Roman" panose="02020503050405090304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715645" y="2805086"/>
            <a:ext cx="4574540" cy="1701800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Precision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: 0.421,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Recall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: 0.372,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F1-score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: 0.395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Performance comparable to state-of-the-art clinical evaluation results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Balanced performance between precision and recall metrics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1670" y="5523738"/>
            <a:ext cx="5966460" cy="304800"/>
          </a:xfrm>
          <a:prstGeom prst="rect">
            <a:avLst/>
          </a:prstGeom>
          <a:noFill/>
        </p:spPr>
        <p:txBody>
          <a:bodyPr wrap="square" lIns="38100" rIns="38100"/>
          <a:lstStyle/>
          <a:p>
            <a:pPr algn="ctr"/>
            <a:r>
              <a:rPr sz="1500" i="1">
                <a:solidFill>
                  <a:srgbClr val="595959"/>
                </a:solidFill>
                <a:latin typeface="Times New Roman" panose="02020503050405090304"/>
              </a:rPr>
              <a:t>Clinical Metrics Comparison</a:t>
            </a:r>
            <a:endParaRPr sz="1500" i="1">
              <a:solidFill>
                <a:srgbClr val="595959"/>
              </a:solidFill>
              <a:latin typeface="Times New Roman" panose="02020503050405090304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604428" y="304800"/>
            <a:ext cx="7280002" cy="507670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503050405090304"/>
              </a:rPr>
              <a:t>Clinical Evaluation Metrics Results</a:t>
            </a:r>
            <a:endParaRPr lang="en-US" altLang="zh-CN" b="1" dirty="0">
              <a:solidFill>
                <a:schemeClr val="accent1"/>
              </a:solidFill>
              <a:latin typeface="Times New Roman" panose="02020503050405090304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785" y="1593850"/>
            <a:ext cx="6418580" cy="38239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mpaf1m69hi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4520" y="2499360"/>
            <a:ext cx="190500" cy="1905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922020" y="2461260"/>
            <a:ext cx="4244340" cy="2667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sz="1665" b="1">
                <a:solidFill>
                  <a:schemeClr val="tx2"/>
                </a:solidFill>
                <a:latin typeface="Times New Roman" panose="02020503050405090304"/>
              </a:rPr>
              <a:t>CheXpert Plus Clinical Metrics</a:t>
            </a:r>
            <a:endParaRPr sz="1665" b="1">
              <a:solidFill>
                <a:schemeClr val="tx2"/>
              </a:solidFill>
              <a:latin typeface="Times New Roman" panose="02020503050405090304"/>
            </a:endParaRPr>
          </a:p>
        </p:txBody>
      </p:sp>
      <p:sp>
        <p:nvSpPr>
          <p:cNvPr id="9" name="TextBox 8"/>
          <p:cNvSpPr txBox="1"/>
          <p:nvPr>
            <p:custDataLst>
              <p:tags r:id="rId4"/>
            </p:custDataLst>
          </p:nvPr>
        </p:nvSpPr>
        <p:spPr>
          <a:xfrm>
            <a:off x="604520" y="2983230"/>
            <a:ext cx="4495800" cy="1378585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Precision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: 0.341,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Recall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: 0.273,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F1-score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: 0.272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Consistent clinical relevance across different datasets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Demonstrates EMRRG's ability to capture clinically meaningful findings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1670" y="5523738"/>
            <a:ext cx="5966460" cy="304800"/>
          </a:xfrm>
          <a:prstGeom prst="rect">
            <a:avLst/>
          </a:prstGeom>
          <a:noFill/>
        </p:spPr>
        <p:txBody>
          <a:bodyPr wrap="square" lIns="38100" rIns="38100"/>
          <a:lstStyle/>
          <a:p>
            <a:pPr algn="ctr"/>
            <a:r>
              <a:rPr sz="1500" i="1">
                <a:solidFill>
                  <a:srgbClr val="595959"/>
                </a:solidFill>
                <a:latin typeface="Times New Roman" panose="02020503050405090304"/>
              </a:rPr>
              <a:t>Clinical Metrics Comparison</a:t>
            </a:r>
            <a:endParaRPr sz="1500" i="1">
              <a:solidFill>
                <a:srgbClr val="595959"/>
              </a:solidFill>
              <a:latin typeface="Times New Roman" panose="02020503050405090304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604428" y="304800"/>
            <a:ext cx="7280002" cy="507670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503050405090304"/>
              </a:rPr>
              <a:t>Clinical Evaluation Metrics Results</a:t>
            </a:r>
            <a:endParaRPr lang="en-US" altLang="zh-CN" b="1" dirty="0">
              <a:solidFill>
                <a:schemeClr val="accent1"/>
              </a:solidFill>
              <a:latin typeface="Times New Roman" panose="02020503050405090304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320" y="1732280"/>
            <a:ext cx="6690995" cy="35953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mpbip2haoy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8060" y="4760700"/>
            <a:ext cx="190500" cy="1905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1239520" y="4719907"/>
            <a:ext cx="4472940" cy="2667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sz="1665" b="1" dirty="0">
                <a:solidFill>
                  <a:schemeClr val="tx2"/>
                </a:solidFill>
                <a:latin typeface="Times New Roman" panose="02020503050405090304"/>
              </a:rPr>
              <a:t>Computational Efficiency</a:t>
            </a:r>
            <a:endParaRPr sz="1665" b="1" dirty="0">
              <a:solidFill>
                <a:schemeClr val="tx2"/>
              </a:solidFill>
              <a:latin typeface="Times New Roman" panose="02020503050405090304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988060" y="5160137"/>
            <a:ext cx="4724400" cy="1378585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Training time: 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26.84 minutes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on </a:t>
            </a:r>
            <a:r>
              <a:rPr sz="1500" dirty="0" err="1">
                <a:solidFill>
                  <a:srgbClr val="404040"/>
                </a:solidFill>
                <a:latin typeface="Times New Roman" panose="02020503050405090304"/>
              </a:rPr>
              <a:t>CheXpert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Plus dataset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Only 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1.32M parameters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required for fine-tuning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Significantly faster than </a:t>
            </a:r>
            <a:r>
              <a:rPr sz="1500" dirty="0" err="1">
                <a:solidFill>
                  <a:srgbClr val="404040"/>
                </a:solidFill>
                <a:latin typeface="Times New Roman" panose="02020503050405090304"/>
              </a:rPr>
              <a:t>PromptMRG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(108.45 min) and ASGMD (87.37 min)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</p:txBody>
      </p:sp>
      <p:pic>
        <p:nvPicPr>
          <p:cNvPr id="7" name="Picture 6" descr="tmpt3wo4820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69660" y="4745990"/>
            <a:ext cx="190500" cy="1905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6421120" y="4719907"/>
            <a:ext cx="4472940" cy="2667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sz="1665" b="1" dirty="0">
                <a:solidFill>
                  <a:schemeClr val="tx2"/>
                </a:solidFill>
                <a:latin typeface="Times New Roman" panose="02020503050405090304"/>
              </a:rPr>
              <a:t>Efficiency Advantages</a:t>
            </a:r>
            <a:endParaRPr sz="1665" b="1" dirty="0">
              <a:solidFill>
                <a:schemeClr val="tx2"/>
              </a:solidFill>
              <a:latin typeface="Times New Roman" panose="02020503050405090304"/>
            </a:endParaRPr>
          </a:p>
        </p:txBody>
      </p:sp>
      <p:sp>
        <p:nvSpPr>
          <p:cNvPr id="9" name="TextBox 8"/>
          <p:cNvSpPr txBox="1"/>
          <p:nvPr>
            <p:custDataLst>
              <p:tags r:id="rId8"/>
            </p:custDataLst>
          </p:nvPr>
        </p:nvSpPr>
        <p:spPr>
          <a:xfrm>
            <a:off x="6169660" y="5160136"/>
            <a:ext cx="4724400" cy="1378585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2.3% of parameters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compared to full fine-tuning methods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Maintains performance close to full parameter fine-tuning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500" dirty="0" err="1">
                <a:solidFill>
                  <a:srgbClr val="404040"/>
                </a:solidFill>
                <a:latin typeface="Times New Roman" panose="02020503050405090304"/>
              </a:rPr>
              <a:t>MambaXray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-VL encoder + Llama2 decoder architecture optimizes speed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0153" y="4396432"/>
            <a:ext cx="5998964" cy="304800"/>
          </a:xfrm>
          <a:prstGeom prst="rect">
            <a:avLst/>
          </a:prstGeom>
          <a:noFill/>
        </p:spPr>
        <p:txBody>
          <a:bodyPr wrap="square" lIns="38100" rIns="38100"/>
          <a:lstStyle/>
          <a:p>
            <a:pPr algn="ctr"/>
            <a:r>
              <a:rPr sz="1500" i="1">
                <a:solidFill>
                  <a:srgbClr val="595959"/>
                </a:solidFill>
                <a:latin typeface="Times New Roman" panose="02020503050405090304"/>
              </a:rPr>
              <a:t>Runtime Efficiency Comparison</a:t>
            </a:r>
            <a:endParaRPr sz="1500" i="1">
              <a:solidFill>
                <a:srgbClr val="595959"/>
              </a:solidFill>
              <a:latin typeface="Times New Roman" panose="02020503050405090304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628650" y="330200"/>
            <a:ext cx="6266180" cy="489585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503050405090304"/>
              </a:rPr>
              <a:t>Runtime Efficiency Analysis</a:t>
            </a:r>
            <a:endParaRPr lang="en-US" altLang="zh-CN" sz="2800" b="1" dirty="0">
              <a:solidFill>
                <a:schemeClr val="accent1"/>
              </a:solidFill>
              <a:latin typeface="Times New Roman" panose="02020503050405090304"/>
            </a:endParaRPr>
          </a:p>
          <a:p>
            <a:endParaRPr lang="en-US" altLang="zh-CN" sz="2800" b="1" dirty="0">
              <a:solidFill>
                <a:schemeClr val="accent1"/>
              </a:solidFill>
              <a:latin typeface="Times New Roman" panose="0202050305040509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040" y="1073150"/>
            <a:ext cx="7306310" cy="33235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mpqm24zfq6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3332" y="4368321"/>
            <a:ext cx="190487" cy="190487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1394775" y="4330224"/>
            <a:ext cx="4472640" cy="26668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sz="1665" b="1">
                <a:solidFill>
                  <a:schemeClr val="tx2"/>
                </a:solidFill>
                <a:latin typeface="Times New Roman" panose="02020503050405090304"/>
              </a:rPr>
              <a:t>Component Analysis</a:t>
            </a:r>
            <a:endParaRPr sz="1665" b="1">
              <a:solidFill>
                <a:schemeClr val="tx2"/>
              </a:solidFill>
              <a:latin typeface="Times New Roman" panose="02020503050405090304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1143332" y="4673101"/>
            <a:ext cx="4724083" cy="2024380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lang="en-US" altLang="zh-CN" sz="1500"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LoRA</a:t>
            </a:r>
            <a:r>
              <a:rPr lang="en-US" altLang="zh-CN" sz="1500" b="1" baseline="-25000">
                <a:solidFill>
                  <a:srgbClr val="7796EE"/>
                </a:solidFill>
                <a:uFillTx/>
                <a:latin typeface="Times New Roman" panose="02020503050405090304"/>
                <a:sym typeface="+mn-ea"/>
              </a:rPr>
              <a:t>P</a:t>
            </a:r>
            <a:r>
              <a:rPr lang="en-US" altLang="zh-CN" sz="1500"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(X)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method achieves performance close to full fine-tuning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500" b="1" dirty="0">
                <a:solidFill>
                  <a:srgbClr val="7796EE"/>
                </a:solidFill>
                <a:latin typeface="Times New Roman" panose="02020503050405090304"/>
              </a:rPr>
              <a:t>Llama2+HDL</a:t>
            </a: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 outperforms standard Llama2 and Llama2+LoRA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 dirty="0">
                <a:solidFill>
                  <a:srgbClr val="404040"/>
                </a:solidFill>
                <a:latin typeface="Times New Roman" panose="02020503050405090304"/>
              </a:rPr>
              <a:t>• Combination of FT + Llama2+HDL achieves optimal results on most metrics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</p:txBody>
      </p:sp>
      <p:pic>
        <p:nvPicPr>
          <p:cNvPr id="7" name="Picture 6" descr="tmp59ti7db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24585" y="4368321"/>
            <a:ext cx="190487" cy="190487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6576028" y="4330224"/>
            <a:ext cx="4472640" cy="26668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sz="1665" b="1">
                <a:solidFill>
                  <a:schemeClr val="tx2"/>
                </a:solidFill>
                <a:latin typeface="Times New Roman" panose="02020503050405090304"/>
              </a:rPr>
              <a:t>Parameter Efficiency</a:t>
            </a:r>
            <a:endParaRPr sz="1665" b="1">
              <a:solidFill>
                <a:schemeClr val="tx2"/>
              </a:solidFill>
              <a:latin typeface="Times New Roman" panose="02020503050405090304"/>
            </a:endParaRPr>
          </a:p>
        </p:txBody>
      </p:sp>
      <p:sp>
        <p:nvSpPr>
          <p:cNvPr id="9" name="TextBox 8"/>
          <p:cNvSpPr txBox="1"/>
          <p:nvPr>
            <p:custDataLst>
              <p:tags r:id="rId8"/>
            </p:custDataLst>
          </p:nvPr>
        </p:nvSpPr>
        <p:spPr>
          <a:xfrm>
            <a:off x="6324585" y="4673101"/>
            <a:ext cx="4724083" cy="2024380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EMRRG requires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2.3% of parameters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 compared to full fine-tuning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Maintains performance while significantly improving training efficiency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335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lang="en-US" altLang="zh-CN" sz="1500"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LoRA</a:t>
            </a:r>
            <a:r>
              <a:rPr lang="en-US" altLang="zh-CN" sz="1500" b="1" baseline="-25000">
                <a:solidFill>
                  <a:srgbClr val="7796EE"/>
                </a:solidFill>
                <a:uFillTx/>
                <a:latin typeface="Times New Roman" panose="02020503050405090304"/>
                <a:sym typeface="+mn-ea"/>
              </a:rPr>
              <a:t>P</a:t>
            </a:r>
            <a:r>
              <a:rPr lang="en-US" altLang="zh-CN" sz="1500"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(X)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+Llama2+HDL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 achieves optimal BLEU-2 and METEOR scores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6868" y="3931158"/>
            <a:ext cx="10080464" cy="304800"/>
          </a:xfrm>
          <a:prstGeom prst="rect">
            <a:avLst/>
          </a:prstGeom>
          <a:noFill/>
        </p:spPr>
        <p:txBody>
          <a:bodyPr wrap="square" lIns="38100" rIns="38100"/>
          <a:lstStyle/>
          <a:p>
            <a:pPr algn="ctr"/>
            <a:r>
              <a:rPr sz="1500" i="1" dirty="0">
                <a:solidFill>
                  <a:srgbClr val="595959"/>
                </a:solidFill>
                <a:latin typeface="Times New Roman" panose="02020503050405090304"/>
              </a:rPr>
              <a:t>Component Analysis Results</a:t>
            </a:r>
            <a:endParaRPr sz="1500" i="1" dirty="0">
              <a:solidFill>
                <a:srgbClr val="595959"/>
              </a:solidFill>
              <a:latin typeface="Times New Roman" panose="02020503050405090304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49926" y="313398"/>
            <a:ext cx="7806841" cy="540446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503050405090304"/>
              </a:rPr>
              <a:t>Ablation Study and Component Analysis</a:t>
            </a:r>
            <a:endParaRPr lang="en-US" altLang="zh-CN" b="1" dirty="0">
              <a:solidFill>
                <a:schemeClr val="accent1"/>
              </a:solidFill>
              <a:latin typeface="Times New Roman" panose="02020503050405090304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rcRect l="878" r="890"/>
          <a:stretch>
            <a:fillRect/>
          </a:stretch>
        </p:blipFill>
        <p:spPr>
          <a:xfrm>
            <a:off x="796925" y="1151255"/>
            <a:ext cx="10159365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72285" y="4984750"/>
            <a:ext cx="9061450" cy="1544320"/>
          </a:xfrm>
          <a:prstGeom prst="rect">
            <a:avLst/>
          </a:prstGeom>
          <a:noFill/>
        </p:spPr>
        <p:txBody>
          <a:bodyPr wrap="square" lIns="0" tIns="0" bIns="0">
            <a:noAutofit/>
          </a:bodyPr>
          <a:lstStyle/>
          <a:p>
            <a:pPr marL="285750" indent="-285750" algn="just">
              <a:lnSpc>
                <a:spcPct val="140000"/>
              </a:lnSpc>
              <a:spcAft>
                <a:spcPts val="335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2"/>
                </a:solidFill>
                <a:latin typeface="Times New Roman" panose="02020503050405090304"/>
                <a:sym typeface="+mn-ea"/>
              </a:rPr>
              <a:t>LoRA</a:t>
            </a:r>
            <a:r>
              <a:rPr lang="en-US" sz="1600" b="1" baseline="-25000" dirty="0">
                <a:solidFill>
                  <a:schemeClr val="tx2"/>
                </a:solidFill>
                <a:uFillTx/>
                <a:latin typeface="Times New Roman" panose="02020503050405090304"/>
                <a:sym typeface="+mn-ea"/>
              </a:rPr>
              <a:t>P</a:t>
            </a:r>
            <a:r>
              <a:rPr lang="en-US" sz="1600" b="1" dirty="0">
                <a:solidFill>
                  <a:schemeClr val="tx2"/>
                </a:solidFill>
                <a:latin typeface="Times New Roman" panose="02020503050405090304"/>
                <a:sym typeface="+mn-ea"/>
              </a:rPr>
              <a:t>(X)</a:t>
            </a:r>
            <a:r>
              <a:rPr lang="en-US" sz="1600" b="1" dirty="0">
                <a:solidFill>
                  <a:schemeClr val="tx2"/>
                </a:solidFill>
                <a:latin typeface="Times New Roman" panose="02020503050405090304"/>
              </a:rPr>
              <a:t>Achieves Best Overall Performance:</a:t>
            </a:r>
            <a:endParaRPr lang="en-US" sz="1600" b="1" dirty="0">
              <a:solidFill>
                <a:schemeClr val="tx2"/>
              </a:solidFill>
              <a:latin typeface="Times New Roman" panose="02020503050405090304"/>
            </a:endParaRPr>
          </a:p>
          <a:p>
            <a:pPr marL="285750" indent="-285750" algn="just">
              <a:lnSpc>
                <a:spcPct val="140000"/>
              </a:lnSpc>
              <a:spcAft>
                <a:spcPts val="335"/>
              </a:spcAft>
              <a:buFont typeface="Arial" panose="020B0604020202090204" pitchFamily="34" charset="0"/>
              <a:buChar char="•"/>
            </a:pPr>
            <a:r>
              <a:rPr lang="en-US" sz="1500" dirty="0">
                <a:solidFill>
                  <a:srgbClr val="404040"/>
                </a:solidFill>
                <a:latin typeface="Times New Roman" panose="02020503050405090304"/>
              </a:rPr>
              <a:t>BLEU-1: 0.485, ROUGE-L: 0.388</a:t>
            </a:r>
            <a:endParaRPr lang="en-US"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just">
              <a:lnSpc>
                <a:spcPct val="140000"/>
              </a:lnSpc>
              <a:spcAft>
                <a:spcPts val="335"/>
              </a:spcAft>
              <a:buFont typeface="Arial" panose="020B0604020202090204" pitchFamily="34" charset="0"/>
              <a:buChar char="•"/>
            </a:pPr>
            <a:r>
              <a:rPr lang="en-US" sz="1500" dirty="0">
                <a:solidFill>
                  <a:srgbClr val="404040"/>
                </a:solidFill>
                <a:latin typeface="Times New Roman" panose="02020503050405090304"/>
              </a:rPr>
              <a:t>Outperforms </a:t>
            </a:r>
            <a:r>
              <a:rPr lang="en-US" sz="1500" dirty="0" err="1">
                <a:solidFill>
                  <a:srgbClr val="404040"/>
                </a:solidFill>
                <a:latin typeface="Times New Roman" panose="02020503050405090304"/>
              </a:rPr>
              <a:t>LoRA</a:t>
            </a:r>
            <a:r>
              <a:rPr lang="en-US" sz="1500" baseline="-25000" dirty="0" err="1">
                <a:solidFill>
                  <a:srgbClr val="404040"/>
                </a:solidFill>
                <a:uFillTx/>
                <a:latin typeface="Times New Roman" panose="02020503050405090304"/>
              </a:rPr>
              <a:t>P</a:t>
            </a:r>
            <a:r>
              <a:rPr lang="en-US" sz="1500" dirty="0">
                <a:solidFill>
                  <a:srgbClr val="404040"/>
                </a:solidFill>
                <a:latin typeface="Times New Roman" panose="02020503050405090304"/>
              </a:rPr>
              <a:t>(Z), </a:t>
            </a:r>
            <a:r>
              <a:rPr lang="en-US" sz="1500" dirty="0" err="1">
                <a:solidFill>
                  <a:srgbClr val="404040"/>
                </a:solidFill>
                <a:latin typeface="Times New Roman" panose="02020503050405090304"/>
              </a:rPr>
              <a:t>LoRA</a:t>
            </a:r>
            <a:r>
              <a:rPr lang="en-US" sz="1500" baseline="-25000" dirty="0" err="1">
                <a:solidFill>
                  <a:srgbClr val="404040"/>
                </a:solidFill>
                <a:uFillTx/>
                <a:latin typeface="Times New Roman" panose="02020503050405090304"/>
              </a:rPr>
              <a:t>P</a:t>
            </a:r>
            <a:r>
              <a:rPr lang="en-US" sz="1500" dirty="0">
                <a:solidFill>
                  <a:srgbClr val="404040"/>
                </a:solidFill>
                <a:latin typeface="Times New Roman" panose="02020503050405090304"/>
              </a:rPr>
              <a:t>(dt), </a:t>
            </a:r>
            <a:r>
              <a:rPr lang="en-US" sz="1500" dirty="0" err="1">
                <a:solidFill>
                  <a:srgbClr val="404040"/>
                </a:solidFill>
                <a:latin typeface="Times New Roman" panose="02020503050405090304"/>
              </a:rPr>
              <a:t>LoRA</a:t>
            </a:r>
            <a:r>
              <a:rPr lang="en-US" sz="1500" baseline="-25000" dirty="0" err="1">
                <a:solidFill>
                  <a:srgbClr val="404040"/>
                </a:solidFill>
                <a:uFillTx/>
                <a:latin typeface="Times New Roman" panose="02020503050405090304"/>
              </a:rPr>
              <a:t>P</a:t>
            </a:r>
            <a:r>
              <a:rPr lang="en-US" sz="1500" dirty="0">
                <a:solidFill>
                  <a:srgbClr val="404040"/>
                </a:solidFill>
                <a:latin typeface="Times New Roman" panose="02020503050405090304"/>
              </a:rPr>
              <a:t>(B), </a:t>
            </a:r>
            <a:r>
              <a:rPr lang="en-US" sz="1500" dirty="0" err="1">
                <a:solidFill>
                  <a:srgbClr val="404040"/>
                </a:solidFill>
                <a:latin typeface="Times New Roman" panose="02020503050405090304"/>
              </a:rPr>
              <a:t>LoRA</a:t>
            </a:r>
            <a:r>
              <a:rPr lang="en-US" sz="1500" baseline="-25000" dirty="0" err="1">
                <a:solidFill>
                  <a:srgbClr val="404040"/>
                </a:solidFill>
                <a:uFillTx/>
                <a:latin typeface="Times New Roman" panose="02020503050405090304"/>
              </a:rPr>
              <a:t>P</a:t>
            </a:r>
            <a:r>
              <a:rPr lang="en-US" sz="1500" dirty="0">
                <a:solidFill>
                  <a:srgbClr val="404040"/>
                </a:solidFill>
                <a:latin typeface="Times New Roman" panose="02020503050405090304"/>
              </a:rPr>
              <a:t>(C)</a:t>
            </a:r>
            <a:endParaRPr lang="en-US" sz="1500" dirty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just">
              <a:lnSpc>
                <a:spcPct val="140000"/>
              </a:lnSpc>
              <a:spcAft>
                <a:spcPts val="335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/>
                </a:solidFill>
                <a:latin typeface="Times New Roman" panose="02020503050405090304"/>
              </a:rPr>
              <a:t>Interpretation: </a:t>
            </a:r>
            <a:r>
              <a:rPr lang="en-US" sz="1500" dirty="0">
                <a:solidFill>
                  <a:srgbClr val="404040"/>
                </a:solidFill>
                <a:latin typeface="Times New Roman" panose="02020503050405090304"/>
              </a:rPr>
              <a:t>Fine-tuning feature X most effectively adapts visual representations for report generation.</a:t>
            </a:r>
            <a:endParaRPr sz="1500" dirty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1426" y="4645804"/>
            <a:ext cx="10080464" cy="304800"/>
          </a:xfrm>
          <a:prstGeom prst="rect">
            <a:avLst/>
          </a:prstGeom>
          <a:noFill/>
        </p:spPr>
        <p:txBody>
          <a:bodyPr wrap="square" lIns="38100" rIns="38100"/>
          <a:lstStyle/>
          <a:p>
            <a:pPr algn="ctr"/>
            <a:r>
              <a:rPr lang="en-US" altLang="zh-CN" sz="1500" i="1" dirty="0">
                <a:solidFill>
                  <a:srgbClr val="595959"/>
                </a:solidFill>
                <a:latin typeface="Times New Roman" panose="02020503050405090304"/>
              </a:rPr>
              <a:t>Ablation on Fine-tuning Strategies</a:t>
            </a:r>
            <a:endParaRPr lang="en-US" altLang="zh-CN" sz="1500" i="1" dirty="0">
              <a:solidFill>
                <a:srgbClr val="595959"/>
              </a:solidFill>
              <a:latin typeface="Times New Roman" panose="02020503050405090304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49926" y="313398"/>
            <a:ext cx="7806841" cy="540446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503050405090304"/>
              </a:rPr>
              <a:t>Ablation Study – Tuning Strategies</a:t>
            </a:r>
            <a:endParaRPr lang="en-US" altLang="zh-CN" sz="2800" b="1" dirty="0">
              <a:solidFill>
                <a:schemeClr val="accent1"/>
              </a:solidFill>
              <a:latin typeface="Times New Roman" panose="0202050305040509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835" y="1173480"/>
            <a:ext cx="7633970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49926" y="313398"/>
            <a:ext cx="7806841" cy="540446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503050405090304"/>
              </a:rPr>
              <a:t>Qualitative Results &amp; Visualization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673" b="1515"/>
          <a:stretch>
            <a:fillRect/>
          </a:stretch>
        </p:blipFill>
        <p:spPr>
          <a:xfrm>
            <a:off x="1816100" y="1059815"/>
            <a:ext cx="8196580" cy="4274820"/>
          </a:xfrm>
          <a:prstGeom prst="rect">
            <a:avLst/>
          </a:prstGeom>
        </p:spPr>
      </p:pic>
      <p:sp>
        <p:nvSpPr>
          <p:cNvPr id="2" name="TextBox 5"/>
          <p:cNvSpPr txBox="1"/>
          <p:nvPr/>
        </p:nvSpPr>
        <p:spPr>
          <a:xfrm>
            <a:off x="1871980" y="5432425"/>
            <a:ext cx="8447405" cy="1230630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Case Studies</a:t>
            </a:r>
            <a:r>
              <a:rPr lang="en-US" altLang="zh-CN" sz="1600" dirty="0">
                <a:solidFill>
                  <a:schemeClr val="accent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: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Compare Ground Truth,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MambaXray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-VL, and EMRRG reports</a:t>
            </a:r>
            <a:endParaRPr lang="en-US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/>
            <a:endParaRPr lang="en-US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Highlights</a:t>
            </a:r>
            <a:r>
              <a:rPr lang="en-US" altLang="zh-CN" sz="1600" dirty="0">
                <a:solidFill>
                  <a:schemeClr val="accent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: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Yellow: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MambaXray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-VL matches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；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Cyan: EMRRG matches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；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Pink: Both match</a:t>
            </a:r>
            <a:endParaRPr lang="en-US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/>
            <a:endParaRPr lang="en-US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Observation</a:t>
            </a:r>
            <a:r>
              <a:rPr lang="en-US" altLang="zh-CN" sz="1600" dirty="0">
                <a:solidFill>
                  <a:schemeClr val="accent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: 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EMRRG generates more accurate and detailed descriptions of pathologies.</a:t>
            </a:r>
            <a:endParaRPr lang="en-US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5800" y="1374360"/>
            <a:ext cx="10820400" cy="479731"/>
          </a:xfrm>
          <a:prstGeom prst="roundRect">
            <a:avLst/>
          </a:prstGeom>
          <a:solidFill>
            <a:srgbClr val="F0F8FF"/>
          </a:solidFill>
          <a:ln w="12700">
            <a:solidFill>
              <a:srgbClr val="B4D2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1000"/>
            <a:endParaRPr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462681"/>
            <a:ext cx="10744200" cy="261610"/>
          </a:xfrm>
          <a:prstGeom prst="rect">
            <a:avLst/>
          </a:prstGeom>
          <a:noFill/>
        </p:spPr>
        <p:txBody>
          <a:bodyPr wrap="square" lIns="15240" tIns="15240" rIns="15240" bIns="15240" anchor="ctr">
            <a:spAutoFit/>
          </a:bodyPr>
          <a:lstStyle/>
          <a:p>
            <a:pPr algn="ctr" defTabSz="381000"/>
            <a:r>
              <a:rPr sz="1500" b="1" dirty="0">
                <a:solidFill>
                  <a:schemeClr val="accent1"/>
                </a:solidFill>
                <a:latin typeface="Times New Roman" panose="02020503050405090304"/>
              </a:rPr>
              <a:t>This section summarizes EMRRG's contributions and outlines potential research directions for X-ray medical report generation.</a:t>
            </a:r>
            <a:endParaRPr sz="1500" b="1" dirty="0">
              <a:solidFill>
                <a:schemeClr val="accent1"/>
              </a:solidFill>
              <a:latin typeface="Times New Roman" panose="020205030504050903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3900" y="2131055"/>
            <a:ext cx="3200400" cy="571500"/>
          </a:xfrm>
          <a:prstGeom prst="rect">
            <a:avLst/>
          </a:prstGeom>
          <a:solidFill>
            <a:schemeClr val="tx2"/>
          </a:solidFill>
          <a:ln>
            <a:solidFill>
              <a:srgbClr val="3D6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1000"/>
            <a:endParaRPr sz="1500">
              <a:solidFill>
                <a:schemeClr val="accent1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00" y="2705100"/>
            <a:ext cx="3200400" cy="3574587"/>
          </a:xfrm>
          <a:prstGeom prst="rect">
            <a:avLst/>
          </a:prstGeom>
          <a:solidFill>
            <a:srgbClr val="FFFFFF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1000"/>
            <a:endParaRPr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9140" y="2204643"/>
            <a:ext cx="3124200" cy="348878"/>
          </a:xfrm>
          <a:prstGeom prst="rect">
            <a:avLst/>
          </a:prstGeom>
          <a:noFill/>
        </p:spPr>
        <p:txBody>
          <a:bodyPr wrap="square" lIns="38100" rIns="38100" anchor="ctr">
            <a:spAutoFit/>
          </a:bodyPr>
          <a:lstStyle/>
          <a:p>
            <a:pPr algn="ctr" defTabSz="381000"/>
            <a:r>
              <a:rPr sz="1665" b="1" dirty="0">
                <a:solidFill>
                  <a:srgbClr val="FFFFFF"/>
                </a:solidFill>
                <a:latin typeface="Times New Roman" panose="02020503050405090304"/>
              </a:rPr>
              <a:t>Key Contributions</a:t>
            </a:r>
            <a:endParaRPr sz="1665" b="1" dirty="0">
              <a:solidFill>
                <a:srgbClr val="FFFFFF"/>
              </a:solidFill>
              <a:latin typeface="Times New Roman" panose="02020503050405090304"/>
            </a:endParaRPr>
          </a:p>
        </p:txBody>
      </p:sp>
      <p:pic>
        <p:nvPicPr>
          <p:cNvPr id="9" name="Picture 8" descr="tmp2p0ui4_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766060"/>
            <a:ext cx="533400" cy="533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4860" y="3375660"/>
            <a:ext cx="3078480" cy="2856230"/>
          </a:xfrm>
          <a:prstGeom prst="rect">
            <a:avLst/>
          </a:prstGeom>
          <a:noFill/>
        </p:spPr>
        <p:txBody>
          <a:bodyPr wrap="square" lIns="38100" rIns="38100">
            <a:spAutoFit/>
          </a:bodyPr>
          <a:lstStyle/>
          <a:p>
            <a:pPr defTabSz="381000">
              <a:lnSpc>
                <a:spcPct val="130000"/>
              </a:lnSpc>
              <a:spcAft>
                <a:spcPts val="250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Proposed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EMRRG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 architecture for efficient X-ray medical report generation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  <a:p>
            <a:pPr defTabSz="381000">
              <a:lnSpc>
                <a:spcPct val="130000"/>
              </a:lnSpc>
              <a:spcAft>
                <a:spcPts val="250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Developed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LoRA</a:t>
            </a:r>
            <a:r>
              <a:rPr sz="1500" b="1" baseline="-25000">
                <a:solidFill>
                  <a:srgbClr val="7796EE"/>
                </a:solidFill>
                <a:uFillTx/>
                <a:latin typeface="Times New Roman" panose="02020503050405090304"/>
              </a:rPr>
              <a:t>P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(X)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 method for parameter-efficient Mamba structure fine-tuning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  <a:p>
            <a:pPr defTabSz="381000">
              <a:lnSpc>
                <a:spcPct val="130000"/>
              </a:lnSpc>
              <a:spcAft>
                <a:spcPts val="250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Introduced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Hybrid Decoder Layers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 to replace conventional decoder layers in LLMs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95800" y="2118360"/>
            <a:ext cx="3200400" cy="571500"/>
          </a:xfrm>
          <a:prstGeom prst="rect">
            <a:avLst/>
          </a:prstGeom>
          <a:solidFill>
            <a:schemeClr val="tx2"/>
          </a:solidFill>
          <a:ln>
            <a:solidFill>
              <a:srgbClr val="3D6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1000"/>
            <a:endParaRPr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95800" y="2702555"/>
            <a:ext cx="3200400" cy="3577132"/>
          </a:xfrm>
          <a:prstGeom prst="rect">
            <a:avLst/>
          </a:prstGeom>
          <a:solidFill>
            <a:srgbClr val="FFFFFF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1000"/>
            <a:endParaRPr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2210991"/>
            <a:ext cx="3124200" cy="348878"/>
          </a:xfrm>
          <a:prstGeom prst="rect">
            <a:avLst/>
          </a:prstGeom>
          <a:noFill/>
        </p:spPr>
        <p:txBody>
          <a:bodyPr wrap="square" lIns="38100" rIns="38100" anchor="ctr">
            <a:spAutoFit/>
          </a:bodyPr>
          <a:lstStyle/>
          <a:p>
            <a:pPr algn="ctr" defTabSz="381000"/>
            <a:r>
              <a:rPr sz="1665" b="1" dirty="0">
                <a:solidFill>
                  <a:srgbClr val="FFFFFF"/>
                </a:solidFill>
                <a:latin typeface="Times New Roman" panose="02020503050405090304"/>
              </a:rPr>
              <a:t>Experimental Validation</a:t>
            </a:r>
            <a:endParaRPr sz="1665" b="1" dirty="0">
              <a:solidFill>
                <a:srgbClr val="FFFFFF"/>
              </a:solidFill>
              <a:latin typeface="Times New Roman" panose="02020503050405090304"/>
            </a:endParaRPr>
          </a:p>
        </p:txBody>
      </p:sp>
      <p:pic>
        <p:nvPicPr>
          <p:cNvPr id="14" name="Picture 13" descr="tmp33_645o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766060"/>
            <a:ext cx="533400" cy="533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6760" y="3375660"/>
            <a:ext cx="3078480" cy="2840073"/>
          </a:xfrm>
          <a:prstGeom prst="rect">
            <a:avLst/>
          </a:prstGeom>
          <a:noFill/>
        </p:spPr>
        <p:txBody>
          <a:bodyPr wrap="square" lIns="38100" rIns="38100">
            <a:spAutoFit/>
          </a:bodyPr>
          <a:lstStyle/>
          <a:p>
            <a:pPr defTabSz="381000">
              <a:lnSpc>
                <a:spcPct val="130000"/>
              </a:lnSpc>
              <a:spcAft>
                <a:spcPts val="250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Achieved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SOTA performance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 on IU X-ray, MIMIC-CXR, and CheXpert Plus datasets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  <a:p>
            <a:pPr defTabSz="381000">
              <a:lnSpc>
                <a:spcPct val="130000"/>
              </a:lnSpc>
              <a:spcAft>
                <a:spcPts val="250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Demonstrated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0.325 BLEU-2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 and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0.385 ROUGE-L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 scores on IU X-ray dataset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  <a:p>
            <a:pPr defTabSz="381000">
              <a:lnSpc>
                <a:spcPct val="130000"/>
              </a:lnSpc>
              <a:spcAft>
                <a:spcPts val="250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Validated efficiency with only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2.3% parameter training</a:t>
            </a: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 compared to full fine-tuning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67700" y="2125709"/>
            <a:ext cx="3200400" cy="571500"/>
          </a:xfrm>
          <a:prstGeom prst="rect">
            <a:avLst/>
          </a:prstGeom>
          <a:solidFill>
            <a:schemeClr val="tx2"/>
          </a:solidFill>
          <a:ln>
            <a:solidFill>
              <a:srgbClr val="3D6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1000"/>
            <a:endParaRPr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267700" y="2689860"/>
            <a:ext cx="3200400" cy="3589827"/>
          </a:xfrm>
          <a:prstGeom prst="rect">
            <a:avLst/>
          </a:prstGeom>
          <a:solidFill>
            <a:srgbClr val="FFFFFF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1000"/>
            <a:endParaRPr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05800" y="2197807"/>
            <a:ext cx="3124200" cy="348878"/>
          </a:xfrm>
          <a:prstGeom prst="rect">
            <a:avLst/>
          </a:prstGeom>
          <a:noFill/>
        </p:spPr>
        <p:txBody>
          <a:bodyPr wrap="square" lIns="38100" rIns="38100" anchor="ctr">
            <a:spAutoFit/>
          </a:bodyPr>
          <a:lstStyle/>
          <a:p>
            <a:pPr algn="ctr" defTabSz="381000"/>
            <a:r>
              <a:rPr sz="1665" b="1" dirty="0">
                <a:solidFill>
                  <a:srgbClr val="FFFFFF"/>
                </a:solidFill>
                <a:latin typeface="Times New Roman" panose="02020503050405090304"/>
              </a:rPr>
              <a:t>Future Research Directions</a:t>
            </a:r>
            <a:endParaRPr sz="1665" b="1" dirty="0">
              <a:solidFill>
                <a:srgbClr val="FFFFFF"/>
              </a:solidFill>
              <a:latin typeface="Times New Roman" panose="02020503050405090304"/>
            </a:endParaRPr>
          </a:p>
        </p:txBody>
      </p:sp>
      <p:pic>
        <p:nvPicPr>
          <p:cNvPr id="19" name="Picture 18" descr="tmpao_w_i0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2766060"/>
            <a:ext cx="533400" cy="533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28660" y="3375660"/>
            <a:ext cx="3078480" cy="1939826"/>
          </a:xfrm>
          <a:prstGeom prst="rect">
            <a:avLst/>
          </a:prstGeom>
          <a:noFill/>
        </p:spPr>
        <p:txBody>
          <a:bodyPr wrap="square" lIns="38100" rIns="38100">
            <a:spAutoFit/>
          </a:bodyPr>
          <a:lstStyle/>
          <a:p>
            <a:pPr defTabSz="381000">
              <a:lnSpc>
                <a:spcPct val="130000"/>
              </a:lnSpc>
              <a:spcAft>
                <a:spcPts val="250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Improve generalization across diverse NLG metrics like </a:t>
            </a:r>
            <a:r>
              <a:rPr sz="1500" b="1">
                <a:solidFill>
                  <a:srgbClr val="7796EE"/>
                </a:solidFill>
                <a:latin typeface="Times New Roman" panose="02020503050405090304"/>
              </a:rPr>
              <a:t>CIDEr score</a:t>
            </a:r>
            <a:endParaRPr sz="1500" b="1">
              <a:solidFill>
                <a:srgbClr val="7796EE"/>
              </a:solidFill>
              <a:latin typeface="Times New Roman" panose="02020503050405090304"/>
            </a:endParaRPr>
          </a:p>
          <a:p>
            <a:pPr defTabSz="381000">
              <a:lnSpc>
                <a:spcPct val="130000"/>
              </a:lnSpc>
              <a:spcAft>
                <a:spcPts val="250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Enhance clinical accuracy for rare disease descriptions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  <a:p>
            <a:pPr defTabSz="381000">
              <a:lnSpc>
                <a:spcPct val="130000"/>
              </a:lnSpc>
              <a:spcAft>
                <a:spcPts val="250"/>
              </a:spcAft>
            </a:pPr>
            <a:r>
              <a:rPr sz="1500">
                <a:solidFill>
                  <a:srgbClr val="404040"/>
                </a:solidFill>
                <a:latin typeface="Times New Roman" panose="02020503050405090304"/>
              </a:rPr>
              <a:t>• Optimize hybrid decoder layer distribution for better performance</a:t>
            </a:r>
            <a:endParaRPr sz="150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594360" y="318770"/>
            <a:ext cx="6266180" cy="445135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503050405090304"/>
              </a:rPr>
              <a:t>Conclusion and Future Work</a:t>
            </a:r>
            <a:endParaRPr lang="en-US" altLang="zh-CN" sz="2800" b="1" dirty="0">
              <a:solidFill>
                <a:schemeClr val="accent1"/>
              </a:solidFill>
              <a:latin typeface="Times New Roman" panose="02020503050405090304"/>
            </a:endParaRPr>
          </a:p>
          <a:p>
            <a:endParaRPr lang="en-US" altLang="zh-CN" sz="2800" b="1" dirty="0">
              <a:solidFill>
                <a:schemeClr val="accent1"/>
              </a:solidFill>
              <a:latin typeface="Times New Roman" panose="0202050305040509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723900" y="4436110"/>
            <a:ext cx="5146040" cy="1532890"/>
          </a:xfrm>
          <a:prstGeom prst="rect">
            <a:avLst/>
          </a:prstGeom>
          <a:noFill/>
        </p:spPr>
        <p:txBody>
          <a:bodyPr wrap="square" lIns="0" tIns="0" bIns="0">
            <a:noAutofit/>
          </a:bodyPr>
          <a:lstStyle/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600" b="0">
                <a:solidFill>
                  <a:srgbClr val="404040"/>
                </a:solidFill>
                <a:latin typeface="Times New Roman" panose="02020503050405090304"/>
              </a:rPr>
              <a:t>Automatically generate diagnostic reports from radiographs using AI</a:t>
            </a:r>
            <a:endParaRPr lang="en-US" altLang="zh-CN" sz="16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600" b="0">
                <a:solidFill>
                  <a:srgbClr val="404040"/>
                </a:solidFill>
                <a:latin typeface="Times New Roman" panose="02020503050405090304"/>
              </a:rPr>
              <a:t>Goal: Assist clinicians by creating preliminary, descriptive text reports</a:t>
            </a:r>
            <a:endParaRPr sz="16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843280" y="3989070"/>
            <a:ext cx="3362325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altLang="zh-CN" sz="2000" b="1">
                <a:solidFill>
                  <a:schemeClr val="bg2"/>
                </a:solidFill>
                <a:latin typeface="Times New Roman" panose="02020503050405090304"/>
              </a:rPr>
              <a:t>Task Introduction</a:t>
            </a: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  <p:pic>
        <p:nvPicPr>
          <p:cNvPr id="4" name="Picture 3" descr="tmp320ve5ol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5300" y="4034536"/>
            <a:ext cx="228600" cy="22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80" y="227965"/>
            <a:ext cx="8226425" cy="731520"/>
          </a:xfrm>
          <a:prstGeom prst="rect">
            <a:avLst/>
          </a:prstGeom>
          <a:noFill/>
          <a:ln>
            <a:noFill/>
          </a:ln>
        </p:spPr>
        <p:txBody>
          <a:bodyPr wrap="none" lIns="457200" tIns="91440" rIns="457200" bIns="91440" anchor="ctr">
            <a:noAutofit/>
          </a:bodyPr>
          <a:lstStyle/>
          <a:p>
            <a:pPr algn="l"/>
            <a:r>
              <a:rPr sz="2800" b="1" dirty="0">
                <a:solidFill>
                  <a:schemeClr val="bg2"/>
                </a:solidFill>
                <a:latin typeface="Times New Roman" panose="02020503050405090304"/>
              </a:rPr>
              <a:t>Introduction to X-ray Medical Report Generation</a:t>
            </a:r>
            <a:endParaRPr sz="2800" b="1" dirty="0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462280" y="1733550"/>
            <a:ext cx="5527040" cy="1823720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600" b="0">
                <a:solidFill>
                  <a:srgbClr val="404040"/>
                </a:solidFill>
                <a:latin typeface="Times New Roman" panose="02020503050405090304"/>
              </a:rPr>
              <a:t>An AI task that automatically translates medical images into coherent, structured textual reports</a:t>
            </a:r>
            <a:endParaRPr lang="en-US" altLang="zh-CN" sz="16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600" b="0">
                <a:solidFill>
                  <a:srgbClr val="404040"/>
                </a:solidFill>
                <a:latin typeface="Times New Roman" panose="02020503050405090304"/>
              </a:rPr>
              <a:t>It bridges Computer Vision and Natural Language Processing, mimicking the workflow of a radiologist</a:t>
            </a:r>
            <a:endParaRPr lang="en-US" altLang="zh-CN" sz="16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600" b="0">
                <a:solidFill>
                  <a:srgbClr val="404040"/>
                </a:solidFill>
                <a:latin typeface="Times New Roman" panose="02020503050405090304"/>
              </a:rPr>
              <a:t>Core Process: Image </a:t>
            </a:r>
            <a:r>
              <a:rPr lang="en-US" altLang="en-US" sz="1600" b="0">
                <a:solidFill>
                  <a:srgbClr val="404040"/>
                </a:solidFill>
                <a:latin typeface="Times New Roman" panose="02020503050405090304"/>
              </a:rPr>
              <a:t>→</a:t>
            </a:r>
            <a:r>
              <a:rPr lang="en-US" altLang="zh-CN" sz="1600" b="0">
                <a:solidFill>
                  <a:srgbClr val="404040"/>
                </a:solidFill>
                <a:latin typeface="Times New Roman" panose="02020503050405090304"/>
              </a:rPr>
              <a:t> Visual Features </a:t>
            </a:r>
            <a:r>
              <a:rPr lang="en-US" altLang="en-US" sz="1600" b="0">
                <a:solidFill>
                  <a:srgbClr val="404040"/>
                </a:solidFill>
                <a:latin typeface="Times New Roman" panose="02020503050405090304"/>
              </a:rPr>
              <a:t>→</a:t>
            </a:r>
            <a:r>
              <a:rPr lang="en-US" altLang="zh-CN" sz="1600" b="0">
                <a:solidFill>
                  <a:srgbClr val="404040"/>
                </a:solidFill>
                <a:latin typeface="Times New Roman" panose="02020503050405090304"/>
              </a:rPr>
              <a:t> Textual Description </a:t>
            </a:r>
            <a:endParaRPr lang="en-US" altLang="zh-CN" sz="16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6" name="TextBox 4"/>
          <p:cNvSpPr txBox="1"/>
          <p:nvPr>
            <p:custDataLst>
              <p:tags r:id="rId5"/>
            </p:custDataLst>
          </p:nvPr>
        </p:nvSpPr>
        <p:spPr>
          <a:xfrm>
            <a:off x="843280" y="1266190"/>
            <a:ext cx="4941570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altLang="zh-CN" sz="2000" b="1">
                <a:solidFill>
                  <a:schemeClr val="bg2"/>
                </a:solidFill>
                <a:latin typeface="Times New Roman" panose="02020503050405090304"/>
              </a:rPr>
              <a:t>What is Radiology Report Generation?</a:t>
            </a: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  <p:pic>
        <p:nvPicPr>
          <p:cNvPr id="105" name="图形 10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970" y="1226185"/>
            <a:ext cx="328930" cy="32893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6522720" y="1644650"/>
            <a:ext cx="5213350" cy="40741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49926" y="313398"/>
            <a:ext cx="7806841" cy="540446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503050405090304"/>
              </a:rPr>
              <a:t>Code Availability &amp; Contributions</a:t>
            </a:r>
            <a:endParaRPr lang="en-US" altLang="zh-CN" b="1" dirty="0">
              <a:solidFill>
                <a:schemeClr val="accent1"/>
              </a:solidFill>
              <a:latin typeface="Times New Roman" panose="02020503050405090304"/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614680" y="1304925"/>
            <a:ext cx="10339070" cy="368935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Open-Source Code: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https://github.com/Event-AHU/Medical_Image_Analysis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614680" y="1978025"/>
            <a:ext cx="3246120" cy="368935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Our Related Projects: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8725" y="2404110"/>
            <a:ext cx="7095490" cy="42525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49926" y="313398"/>
            <a:ext cx="7806841" cy="540446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503050405090304"/>
              </a:rPr>
              <a:t>About the Authors</a:t>
            </a:r>
            <a:endParaRPr lang="en-US" altLang="zh-CN" b="1" dirty="0">
              <a:solidFill>
                <a:schemeClr val="accent1"/>
              </a:solidFill>
              <a:latin typeface="Times New Roman" panose="020205030504050903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41345" y="4373245"/>
            <a:ext cx="1263015" cy="1772285"/>
          </a:xfrm>
          <a:prstGeom prst="round2Diag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69150" y="4294505"/>
            <a:ext cx="1363345" cy="1819910"/>
          </a:xfrm>
          <a:prstGeom prst="round2Diag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5515" t="5287" r="15911" b="15112"/>
          <a:stretch>
            <a:fillRect/>
          </a:stretch>
        </p:blipFill>
        <p:spPr>
          <a:xfrm>
            <a:off x="5027930" y="4373245"/>
            <a:ext cx="1432560" cy="1756410"/>
          </a:xfrm>
          <a:prstGeom prst="round2Diag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徐丹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36405" y="4294505"/>
            <a:ext cx="1309370" cy="1835150"/>
          </a:xfrm>
          <a:prstGeom prst="round2Diag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1218890" y="6190511"/>
            <a:ext cx="97872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张明政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3288553" y="6190511"/>
            <a:ext cx="968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高金锋</a:t>
            </a:r>
            <a:endParaRPr lang="zh-CN" altLang="en-US" sz="2000" dirty="0"/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7381875" y="6145530"/>
            <a:ext cx="97409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乔雨晗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9645650" y="6145530"/>
            <a:ext cx="690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徐丹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>
            <p:custDataLst>
              <p:tags r:id="rId13"/>
            </p:custDataLst>
          </p:nvPr>
        </p:nvSpPr>
        <p:spPr>
          <a:xfrm>
            <a:off x="5234940" y="6145530"/>
            <a:ext cx="1018540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余江睿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  <a:cs typeface="Times New Roman" panose="02020503050405090304" pitchFamily="18" charset="0"/>
            </a:endParaRPr>
          </a:p>
        </p:txBody>
      </p:sp>
      <p:pic>
        <p:nvPicPr>
          <p:cNvPr id="2" name="图片 1" descr="tangji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9650" y="1405890"/>
            <a:ext cx="1568450" cy="2113915"/>
          </a:xfrm>
          <a:prstGeom prst="rect">
            <a:avLst/>
          </a:prstGeom>
        </p:spPr>
      </p:pic>
      <p:pic>
        <p:nvPicPr>
          <p:cNvPr id="3" name="图片 2" descr="xiaowa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0485" y="1405890"/>
            <a:ext cx="1602740" cy="2118360"/>
          </a:xfrm>
          <a:prstGeom prst="rect">
            <a:avLst/>
          </a:prstGeom>
        </p:spPr>
      </p:pic>
      <p:pic>
        <p:nvPicPr>
          <p:cNvPr id="9" name="图片 8" descr="chenlan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16570" y="1502410"/>
            <a:ext cx="1765300" cy="20173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7"/>
            </p:custDataLst>
          </p:nvPr>
        </p:nvSpPr>
        <p:spPr>
          <a:xfrm>
            <a:off x="2691455" y="3597171"/>
            <a:ext cx="97872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汤进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8"/>
            </p:custDataLst>
          </p:nvPr>
        </p:nvSpPr>
        <p:spPr>
          <a:xfrm>
            <a:off x="5518475" y="3597171"/>
            <a:ext cx="97872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王逍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9"/>
            </p:custDataLst>
          </p:nvPr>
        </p:nvSpPr>
        <p:spPr>
          <a:xfrm>
            <a:off x="8623300" y="3597275"/>
            <a:ext cx="752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503050405090304" pitchFamily="18" charset="0"/>
              </a:rPr>
              <a:t>陈岚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  <a:cs typeface="Times New Roman" panose="0202050305040509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0"/>
          <a:srcRect l="74881" t="1856" r="2326" b="50911"/>
          <a:stretch>
            <a:fillRect/>
          </a:stretch>
        </p:blipFill>
        <p:spPr>
          <a:xfrm>
            <a:off x="944678" y="4368646"/>
            <a:ext cx="1318661" cy="1821866"/>
          </a:xfrm>
          <a:prstGeom prst="round2Diag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7060" y="1992630"/>
            <a:ext cx="3458210" cy="715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457200"/>
            <a:r>
              <a:rPr sz="4200" b="1" dirty="0">
                <a:solidFill>
                  <a:srgbClr val="FFFFFF"/>
                </a:solidFill>
                <a:latin typeface="Times New Roman" panose="02020503050405090304"/>
                <a:ea typeface="+mn-ea"/>
                <a:cs typeface="+mn-ea"/>
                <a:sym typeface="+mn-ea"/>
              </a:rPr>
              <a:t>Thank You</a:t>
            </a:r>
            <a:r>
              <a:rPr lang="zh-CN" sz="4200" b="1" dirty="0">
                <a:solidFill>
                  <a:srgbClr val="FFFFFF"/>
                </a:solidFill>
                <a:latin typeface="Times New Roman" panose="02020503050405090304"/>
                <a:ea typeface="宋体" pitchFamily="2" charset="-122"/>
                <a:cs typeface="+mn-ea"/>
                <a:sym typeface="+mn-ea"/>
              </a:rPr>
              <a:t>！</a:t>
            </a:r>
            <a:endParaRPr sz="4200" b="1" dirty="0">
              <a:solidFill>
                <a:srgbClr val="FFFFFF"/>
              </a:solidFill>
              <a:latin typeface="Times New Roman" panose="02020503050405090304"/>
              <a:ea typeface="+mn-ea"/>
              <a:cs typeface="+mn-ea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135" y="321310"/>
            <a:ext cx="6555105" cy="465455"/>
          </a:xfrm>
          <a:prstGeom prst="rect">
            <a:avLst/>
          </a:prstGeom>
          <a:noFill/>
          <a:ln>
            <a:noFill/>
          </a:ln>
        </p:spPr>
        <p:txBody>
          <a:bodyPr wrap="none" lIns="457200" tIns="91440" rIns="457200" bIns="91440" anchor="ctr">
            <a:noAutofit/>
          </a:bodyPr>
          <a:lstStyle/>
          <a:p>
            <a:pPr algn="l"/>
            <a:r>
              <a:rPr lang="en-US" altLang="zh-CN" sz="2800" b="1">
                <a:solidFill>
                  <a:schemeClr val="bg2"/>
                </a:solidFill>
                <a:latin typeface="Times New Roman" panose="02020503050405090304"/>
              </a:rPr>
              <a:t>Existing Work: R2Gen</a:t>
            </a:r>
            <a:endParaRPr lang="en-US" altLang="zh-CN" sz="2800" b="1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8630" y="1194435"/>
            <a:ext cx="1803400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342900" indent="-342900" algn="l"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2"/>
                </a:solidFill>
                <a:latin typeface="Times New Roman" panose="02020503050405090304"/>
              </a:rPr>
              <a:t>Core Idea</a:t>
            </a: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830" y="4018280"/>
            <a:ext cx="4497070" cy="2104390"/>
          </a:xfrm>
          <a:prstGeom prst="rect">
            <a:avLst/>
          </a:prstGeom>
          <a:noFill/>
        </p:spPr>
        <p:txBody>
          <a:bodyPr wrap="square" lIns="0" tIns="0" bIns="0">
            <a:noAutofit/>
          </a:bodyPr>
          <a:lstStyle/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Achieved state-of-the-art (SOTA) performance on IU X-Ray and MIMIC-CXR.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First work to comprehensively benchmark report generation on the MIMIC-CXR dataset.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1542" t="2262" r="615"/>
          <a:stretch>
            <a:fillRect/>
          </a:stretch>
        </p:blipFill>
        <p:spPr>
          <a:xfrm>
            <a:off x="5547360" y="1374775"/>
            <a:ext cx="5949315" cy="4660265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544195" y="1420495"/>
            <a:ext cx="5056505" cy="2008505"/>
          </a:xfrm>
          <a:prstGeom prst="rect">
            <a:avLst/>
          </a:prstGeom>
          <a:noFill/>
        </p:spPr>
        <p:txBody>
          <a:bodyPr wrap="square" lIns="0" tIns="0" bIns="0">
            <a:noAutofit/>
          </a:bodyPr>
          <a:lstStyle/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Uses a Relational Memory (RM) to capture recurrent patterns in reports.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Integrates memory into the Transformer decoder via Memory-driven Conditional Layer Normalization (MCLN).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95630" y="3544570"/>
            <a:ext cx="3905250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342900" indent="-342900" algn="l"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2"/>
                </a:solidFill>
                <a:latin typeface="Times New Roman" panose="02020503050405090304"/>
              </a:rPr>
              <a:t>Key Contributions</a:t>
            </a: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065" y="258445"/>
            <a:ext cx="8397240" cy="642620"/>
          </a:xfrm>
          <a:prstGeom prst="rect">
            <a:avLst/>
          </a:prstGeom>
          <a:noFill/>
          <a:ln>
            <a:noFill/>
          </a:ln>
        </p:spPr>
        <p:txBody>
          <a:bodyPr wrap="none" lIns="457200" tIns="91440" rIns="457200" bIns="91440" anchor="ctr">
            <a:noAutofit/>
          </a:bodyPr>
          <a:lstStyle/>
          <a:p>
            <a:pPr algn="l"/>
            <a:r>
              <a:rPr lang="en-US" altLang="zh-CN" sz="2800" b="1">
                <a:solidFill>
                  <a:schemeClr val="bg2"/>
                </a:solidFill>
                <a:latin typeface="Times New Roman" panose="02020503050405090304"/>
              </a:rPr>
              <a:t>Existing Work: R2GenGPT</a:t>
            </a:r>
            <a:endParaRPr lang="zh-CN" altLang="en-US" sz="2800" b="1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080" y="1194435"/>
            <a:ext cx="1803400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342900" indent="-342900" algn="l"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2"/>
                </a:solidFill>
                <a:latin typeface="Times New Roman" panose="02020503050405090304"/>
              </a:rPr>
              <a:t>Core Idea</a:t>
            </a: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080" y="3787140"/>
            <a:ext cx="4941570" cy="2493010"/>
          </a:xfrm>
          <a:prstGeom prst="rect">
            <a:avLst/>
          </a:prstGeom>
          <a:noFill/>
        </p:spPr>
        <p:txBody>
          <a:bodyPr wrap="square" lIns="0" tIns="0" bIns="0">
            <a:noAutofit/>
          </a:bodyPr>
          <a:lstStyle/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Pioneering Use of LLM: First to leverage frozen LLMs for radiology report generation.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Rigid LLM: High Efficiency: Achieves strong performance by training only 0.07% parameters.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SOTA Performance: Reaches or surpasses state-of-the-art on IU X-Ray and MIMIC-CXR.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386080" y="1514475"/>
            <a:ext cx="5056505" cy="1659255"/>
          </a:xfrm>
          <a:prstGeom prst="rect">
            <a:avLst/>
          </a:prstGeom>
          <a:noFill/>
        </p:spPr>
        <p:txBody>
          <a:bodyPr wrap="square" lIns="0" tIns="0" bIns="0">
            <a:noAutofit/>
          </a:bodyPr>
          <a:lstStyle/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Align &amp; Freeze: Maps visual features into a frozen LLM's (Llama2) embedding space.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Parameter-Efficient: Explores 3 tuning strategies with minimal trainable parameters.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68630" y="3360420"/>
            <a:ext cx="3905250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342900" indent="-342900" algn="l"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2"/>
                </a:solidFill>
                <a:latin typeface="Times New Roman" panose="02020503050405090304"/>
              </a:rPr>
              <a:t>Key Contributions</a:t>
            </a: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992" t="2222" r="746"/>
          <a:stretch>
            <a:fillRect/>
          </a:stretch>
        </p:blipFill>
        <p:spPr>
          <a:xfrm>
            <a:off x="5250815" y="2295525"/>
            <a:ext cx="6858635" cy="30740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065" y="44450"/>
            <a:ext cx="10802620" cy="795020"/>
          </a:xfrm>
          <a:prstGeom prst="rect">
            <a:avLst/>
          </a:prstGeom>
          <a:noFill/>
          <a:ln>
            <a:noFill/>
          </a:ln>
        </p:spPr>
        <p:txBody>
          <a:bodyPr wrap="none" lIns="457200" tIns="91440" rIns="457200" bIns="91440" anchor="ctr">
            <a:noAutofit/>
          </a:bodyPr>
          <a:lstStyle/>
          <a:p>
            <a:pPr algn="l"/>
            <a:r>
              <a:rPr lang="en-US" altLang="zh-CN" sz="2800" b="1">
                <a:solidFill>
                  <a:schemeClr val="bg2"/>
                </a:solidFill>
                <a:latin typeface="Times New Roman" panose="02020503050405090304"/>
              </a:rPr>
              <a:t>Existing Work: MambaXray-VL: Pre-training for X-ray </a:t>
            </a:r>
            <a:endParaRPr lang="en-US" altLang="zh-CN" sz="2800" b="1">
              <a:solidFill>
                <a:schemeClr val="bg2"/>
              </a:solidFill>
              <a:latin typeface="Times New Roman" panose="02020503050405090304"/>
            </a:endParaRPr>
          </a:p>
          <a:p>
            <a:pPr algn="l"/>
            <a:r>
              <a:rPr lang="en-US" altLang="zh-CN" sz="2800" b="1">
                <a:solidFill>
                  <a:schemeClr val="bg2"/>
                </a:solidFill>
                <a:latin typeface="Times New Roman" panose="02020503050405090304"/>
              </a:rPr>
              <a:t>Report Generation</a:t>
            </a:r>
            <a:endParaRPr lang="en-US" altLang="zh-CN" sz="2800" b="1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080" y="1194435"/>
            <a:ext cx="1803400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342900" indent="-342900" algn="l"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2"/>
                </a:solidFill>
                <a:latin typeface="Times New Roman" panose="02020503050405090304"/>
              </a:rPr>
              <a:t>Core Idea</a:t>
            </a: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080" y="4008755"/>
            <a:ext cx="5258435" cy="2328545"/>
          </a:xfrm>
          <a:prstGeom prst="rect">
            <a:avLst/>
          </a:prstGeom>
          <a:noFill/>
        </p:spPr>
        <p:txBody>
          <a:bodyPr wrap="square" lIns="0" tIns="0" bIns="0">
            <a:noAutofit/>
          </a:bodyPr>
          <a:lstStyle/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Built CXPMRG-Bench - first large benchmark on CheXpert Plus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Achieves SOTA across multiple datasets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ARG pre-training outperforms MAE on X-rays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Evaluates 35+ models (19 MRG + 16 LLMs/VLMs)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386080" y="1514475"/>
            <a:ext cx="5257800" cy="1914525"/>
          </a:xfrm>
          <a:prstGeom prst="rect">
            <a:avLst/>
          </a:prstGeom>
          <a:noFill/>
        </p:spPr>
        <p:txBody>
          <a:bodyPr wrap="square" lIns="0" tIns="0" bIns="0">
            <a:noAutofit/>
          </a:bodyPr>
          <a:lstStyle/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Multi-stage pre-training: autoregressive + contrastive + fine-tuning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Mamba vision encoder with O(N) complexity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 algn="l">
              <a:lnSpc>
                <a:spcPct val="140000"/>
              </a:lnSpc>
              <a:spcAft>
                <a:spcPts val="400"/>
              </a:spcAft>
              <a:buFont typeface="Arial" panose="020B0604020202090204" pitchFamily="34" charset="0"/>
              <a:buChar char="•"/>
            </a:pPr>
            <a:r>
              <a:rPr lang="en-US" altLang="zh-CN" sz="1800" b="0">
                <a:solidFill>
                  <a:srgbClr val="404040"/>
                </a:solidFill>
                <a:latin typeface="Times New Roman" panose="02020503050405090304"/>
              </a:rPr>
              <a:t>Replaces traditional Transformer-based encoders</a:t>
            </a:r>
            <a:endParaRPr lang="en-US" altLang="zh-CN" sz="18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386080" y="3514725"/>
            <a:ext cx="3905250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342900" indent="-342900" algn="l"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2"/>
                </a:solidFill>
                <a:latin typeface="Times New Roman" panose="02020503050405090304"/>
              </a:rPr>
              <a:t>Key Contributions</a:t>
            </a: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6565" y="1915160"/>
            <a:ext cx="6553200" cy="4042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1340" y="4417060"/>
            <a:ext cx="5417820" cy="2225675"/>
          </a:xfrm>
          <a:prstGeom prst="rect">
            <a:avLst/>
          </a:prstGeom>
          <a:noFill/>
        </p:spPr>
        <p:txBody>
          <a:bodyPr wrap="square" lIns="0" tIns="0" bIns="0">
            <a:noAutofit/>
          </a:bodyPr>
          <a:lstStyle/>
          <a:p>
            <a:pPr algn="l">
              <a:lnSpc>
                <a:spcPct val="140000"/>
              </a:lnSpc>
              <a:spcAft>
                <a:spcPts val="400"/>
              </a:spcAft>
            </a:pPr>
            <a:r>
              <a:rPr sz="1600" b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600">
                <a:solidFill>
                  <a:srgbClr val="404040"/>
                </a:solidFill>
                <a:latin typeface="Times New Roman" panose="02020503050405090304"/>
                <a:sym typeface="+mn-ea"/>
              </a:rPr>
              <a:t>Insufficient exploration of pre-trained vision models with lightweight fine-tuning</a:t>
            </a:r>
            <a:endParaRPr sz="1600" b="0">
              <a:solidFill>
                <a:srgbClr val="404040"/>
              </a:solidFill>
              <a:latin typeface="Times New Roman" panose="02020503050405090304"/>
            </a:endParaRPr>
          </a:p>
          <a:p>
            <a:pPr algn="l">
              <a:lnSpc>
                <a:spcPct val="140000"/>
              </a:lnSpc>
              <a:spcAft>
                <a:spcPts val="400"/>
              </a:spcAft>
            </a:pPr>
            <a:r>
              <a:rPr sz="1600" b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600">
                <a:solidFill>
                  <a:srgbClr val="404040"/>
                </a:solidFill>
                <a:latin typeface="Times New Roman" panose="02020503050405090304"/>
                <a:sym typeface="+mn-ea"/>
              </a:rPr>
              <a:t>Limited cross-attention capabilities in LLM-based generation frameworks</a:t>
            </a:r>
            <a:endParaRPr sz="1600" b="0">
              <a:solidFill>
                <a:srgbClr val="404040"/>
              </a:solidFill>
              <a:latin typeface="Times New Roman" panose="02020503050405090304"/>
            </a:endParaRPr>
          </a:p>
          <a:p>
            <a:pPr algn="l">
              <a:lnSpc>
                <a:spcPct val="140000"/>
              </a:lnSpc>
              <a:spcAft>
                <a:spcPts val="400"/>
              </a:spcAft>
            </a:pPr>
            <a:r>
              <a:rPr sz="1600" b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600">
                <a:solidFill>
                  <a:srgbClr val="404040"/>
                </a:solidFill>
                <a:latin typeface="Times New Roman" panose="02020503050405090304"/>
                <a:sym typeface="+mn-ea"/>
              </a:rPr>
              <a:t>Underutilization of non-Transformer architectures like Mamba networks</a:t>
            </a:r>
            <a:endParaRPr sz="16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885" y="4097020"/>
            <a:ext cx="4446905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altLang="zh-CN" sz="2000" b="1">
                <a:solidFill>
                  <a:schemeClr val="bg2"/>
                </a:solidFill>
                <a:latin typeface="Times New Roman" panose="02020503050405090304"/>
              </a:rPr>
              <a:t>Key Limitations of Current Methods</a:t>
            </a: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  <a:p>
            <a:pPr algn="l">
              <a:spcAft>
                <a:spcPts val="0"/>
              </a:spcAft>
            </a:pP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  <p:pic>
        <p:nvPicPr>
          <p:cNvPr id="4" name="Picture 3" descr="tmp320ve5ol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340" y="4142486"/>
            <a:ext cx="228600" cy="228600"/>
          </a:xfrm>
          <a:prstGeom prst="rect">
            <a:avLst/>
          </a:prstGeom>
        </p:spPr>
      </p:pic>
      <p:pic>
        <p:nvPicPr>
          <p:cNvPr id="7" name="Picture 6" descr="tmpapdb2uh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4142486"/>
            <a:ext cx="228600" cy="228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89090" y="4103370"/>
            <a:ext cx="4540250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altLang="zh-CN" sz="2000" b="1">
                <a:solidFill>
                  <a:schemeClr val="bg2"/>
                </a:solidFill>
                <a:latin typeface="Times New Roman" panose="02020503050405090304"/>
              </a:rPr>
              <a:t>Our EMRRG Framework Contributions</a:t>
            </a: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  <a:p>
            <a:pPr algn="l">
              <a:spcAft>
                <a:spcPts val="0"/>
              </a:spcAft>
            </a:pP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4910" y="4423410"/>
            <a:ext cx="5388610" cy="2168525"/>
          </a:xfrm>
          <a:prstGeom prst="rect">
            <a:avLst/>
          </a:prstGeom>
          <a:noFill/>
        </p:spPr>
        <p:txBody>
          <a:bodyPr wrap="square" lIns="0" tIns="0" bIns="0">
            <a:spAutoFit/>
          </a:bodyPr>
          <a:lstStyle/>
          <a:p>
            <a:pPr algn="just">
              <a:lnSpc>
                <a:spcPct val="140000"/>
              </a:lnSpc>
              <a:spcAft>
                <a:spcPts val="400"/>
              </a:spcAft>
            </a:pPr>
            <a:r>
              <a:rPr sz="1600" b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600">
                <a:solidFill>
                  <a:srgbClr val="404040"/>
                </a:solidFill>
                <a:latin typeface="Times New Roman" panose="02020503050405090304"/>
                <a:sym typeface="+mn-ea"/>
              </a:rPr>
              <a:t>Novel Mamba-based architecture with parameter-efficient fine-tuning strategy</a:t>
            </a:r>
            <a:endParaRPr sz="1600" b="0">
              <a:solidFill>
                <a:srgbClr val="404040"/>
              </a:solidFill>
              <a:latin typeface="Times New Roman" panose="02020503050405090304"/>
            </a:endParaRPr>
          </a:p>
          <a:p>
            <a:pPr algn="just">
              <a:lnSpc>
                <a:spcPct val="140000"/>
              </a:lnSpc>
              <a:spcAft>
                <a:spcPts val="400"/>
              </a:spcAft>
            </a:pPr>
            <a:r>
              <a:rPr sz="1600" b="0">
                <a:solidFill>
                  <a:srgbClr val="404040"/>
                </a:solidFill>
                <a:latin typeface="Times New Roman" panose="02020503050405090304"/>
              </a:rPr>
              <a:t>•</a:t>
            </a:r>
            <a:r>
              <a:rPr lang="en-US" sz="1600" b="0">
                <a:solidFill>
                  <a:srgbClr val="404040"/>
                </a:solidFill>
                <a:latin typeface="Times New Roman" panose="02020503050405090304"/>
              </a:rPr>
              <a:t> </a:t>
            </a:r>
            <a:r>
              <a:rPr sz="1600">
                <a:solidFill>
                  <a:srgbClr val="404040"/>
                </a:solidFill>
                <a:latin typeface="Times New Roman" panose="02020503050405090304"/>
                <a:sym typeface="+mn-ea"/>
              </a:rPr>
              <a:t>Hybrid decoder layer augmented LLM for enhanced cross-attention</a:t>
            </a:r>
            <a:endParaRPr sz="1600" b="0">
              <a:solidFill>
                <a:srgbClr val="404040"/>
              </a:solidFill>
              <a:latin typeface="Times New Roman" panose="02020503050405090304"/>
            </a:endParaRPr>
          </a:p>
          <a:p>
            <a:pPr algn="l">
              <a:lnSpc>
                <a:spcPct val="140000"/>
              </a:lnSpc>
              <a:spcAft>
                <a:spcPts val="800"/>
              </a:spcAft>
            </a:pPr>
            <a:r>
              <a:rPr sz="1600" b="0">
                <a:solidFill>
                  <a:srgbClr val="404040"/>
                </a:solidFill>
                <a:latin typeface="Times New Roman" panose="02020503050405090304"/>
              </a:rPr>
              <a:t>• </a:t>
            </a:r>
            <a:r>
              <a:rPr sz="1600">
                <a:solidFill>
                  <a:srgbClr val="404040"/>
                </a:solidFill>
                <a:latin typeface="Times New Roman" panose="02020503050405090304"/>
                <a:sym typeface="+mn-ea"/>
              </a:rPr>
              <a:t>Strong performance across IU X-ray, MIMIC-CXR, and CheXpert Plus datasets</a:t>
            </a:r>
            <a:endParaRPr sz="16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" y="227965"/>
            <a:ext cx="9622790" cy="731520"/>
          </a:xfrm>
          <a:prstGeom prst="rect">
            <a:avLst/>
          </a:prstGeom>
          <a:noFill/>
          <a:ln>
            <a:noFill/>
          </a:ln>
        </p:spPr>
        <p:txBody>
          <a:bodyPr wrap="none" lIns="457200" tIns="91440" rIns="457200" bIns="91440" anchor="ctr">
            <a:noAutofit/>
          </a:bodyPr>
          <a:lstStyle/>
          <a:p>
            <a:pPr algn="l"/>
            <a:r>
              <a:rPr sz="2800" b="1">
                <a:solidFill>
                  <a:schemeClr val="bg2"/>
                </a:solidFill>
                <a:latin typeface="Times New Roman" panose="02020503050405090304"/>
                <a:sym typeface="+mn-ea"/>
              </a:rPr>
              <a:t>Limitations of Current Approaches and Our Contributions</a:t>
            </a:r>
            <a:endParaRPr sz="2800" b="1" dirty="0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10" name="Rounded Rectangle 3"/>
          <p:cNvSpPr/>
          <p:nvPr/>
        </p:nvSpPr>
        <p:spPr>
          <a:xfrm>
            <a:off x="561340" y="1123950"/>
            <a:ext cx="10393680" cy="645160"/>
          </a:xfrm>
          <a:prstGeom prst="roundRect">
            <a:avLst/>
          </a:prstGeom>
          <a:solidFill>
            <a:srgbClr val="F0F8FF"/>
          </a:solidFill>
          <a:ln w="12700">
            <a:solidFill>
              <a:srgbClr val="B4D2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文本框 10"/>
          <p:cNvSpPr txBox="1"/>
          <p:nvPr/>
        </p:nvSpPr>
        <p:spPr>
          <a:xfrm>
            <a:off x="645795" y="1139825"/>
            <a:ext cx="10231755" cy="629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b="1">
                <a:solidFill>
                  <a:schemeClr val="bg2"/>
                </a:solidFill>
                <a:latin typeface="Times New Roman" panose="02020503050405090304"/>
                <a:sym typeface="+mn-ea"/>
              </a:rPr>
              <a:t>Existing MRG systems face critical limitations that our EMRRG framework addresses through novel architectural innovations and efficient tuning strategies</a:t>
            </a:r>
            <a:endParaRPr b="1">
              <a:solidFill>
                <a:schemeClr val="bg2"/>
              </a:solidFill>
              <a:latin typeface="Times New Roman" panose="02020503050405090304"/>
            </a:endParaRPr>
          </a:p>
          <a:p>
            <a:endParaRPr lang="zh-CN" altLang="en-US" b="1">
              <a:solidFill>
                <a:schemeClr val="bg2"/>
              </a:solidFill>
              <a:latin typeface="Times New Roman" panose="02020503050405090304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5" y="1818640"/>
            <a:ext cx="10018395" cy="21482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135" y="321310"/>
            <a:ext cx="5672455" cy="465455"/>
          </a:xfrm>
          <a:prstGeom prst="rect">
            <a:avLst/>
          </a:prstGeom>
          <a:noFill/>
          <a:ln>
            <a:noFill/>
          </a:ln>
        </p:spPr>
        <p:txBody>
          <a:bodyPr wrap="none" lIns="457200" tIns="91440" rIns="457200" bIns="91440" anchor="ctr">
            <a:noAutofit/>
          </a:bodyPr>
          <a:lstStyle/>
          <a:p>
            <a:pPr algn="l"/>
            <a:r>
              <a:rPr sz="2800" b="1">
                <a:solidFill>
                  <a:schemeClr val="bg2"/>
                </a:solidFill>
                <a:latin typeface="Times New Roman" panose="02020503050405090304"/>
              </a:rPr>
              <a:t>Overview of EMRRG Framework</a:t>
            </a:r>
            <a:endParaRPr sz="2800" b="1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4245" y="1666875"/>
            <a:ext cx="2762250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l">
              <a:spcAft>
                <a:spcPts val="0"/>
              </a:spcAft>
            </a:pPr>
            <a:r>
              <a:rPr sz="2000" b="1">
                <a:solidFill>
                  <a:schemeClr val="bg2"/>
                </a:solidFill>
                <a:latin typeface="Times New Roman" panose="02020503050405090304"/>
              </a:rPr>
              <a:t>Framework Components</a:t>
            </a:r>
            <a:endParaRPr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  <p:pic>
        <p:nvPicPr>
          <p:cNvPr id="4" name="Picture 3" descr="tmpz0x5702b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1712595"/>
            <a:ext cx="228600" cy="2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330" y="2104390"/>
            <a:ext cx="4497070" cy="2649855"/>
          </a:xfrm>
          <a:prstGeom prst="rect">
            <a:avLst/>
          </a:prstGeom>
          <a:noFill/>
        </p:spPr>
        <p:txBody>
          <a:bodyPr wrap="square" lIns="0" tIns="0" bIns="0">
            <a:noAutofit/>
          </a:bodyPr>
          <a:lstStyle/>
          <a:p>
            <a:pPr algn="l">
              <a:lnSpc>
                <a:spcPct val="140000"/>
              </a:lnSpc>
              <a:spcAft>
                <a:spcPts val="400"/>
              </a:spcAft>
            </a:pPr>
            <a:r>
              <a:rPr sz="1800" b="0">
                <a:solidFill>
                  <a:srgbClr val="404040"/>
                </a:solidFill>
                <a:latin typeface="Times New Roman" panose="02020503050405090304"/>
              </a:rPr>
              <a:t>• Combines </a:t>
            </a:r>
            <a:r>
              <a:rPr sz="1800" b="1">
                <a:solidFill>
                  <a:srgbClr val="7796EE"/>
                </a:solidFill>
                <a:latin typeface="Times New Roman" panose="02020503050405090304"/>
              </a:rPr>
              <a:t>efficient-tuning Mamba networks</a:t>
            </a:r>
            <a:r>
              <a:rPr sz="1800" b="0">
                <a:solidFill>
                  <a:srgbClr val="404040"/>
                </a:solidFill>
                <a:latin typeface="Times New Roman" panose="02020503050405090304"/>
              </a:rPr>
              <a:t> with hybrid decoder-augmented LLMs</a:t>
            </a:r>
            <a:endParaRPr sz="1800" b="0">
              <a:solidFill>
                <a:srgbClr val="404040"/>
              </a:solidFill>
              <a:latin typeface="Times New Roman" panose="02020503050405090304"/>
            </a:endParaRPr>
          </a:p>
          <a:p>
            <a:pPr algn="l">
              <a:lnSpc>
                <a:spcPct val="140000"/>
              </a:lnSpc>
              <a:spcAft>
                <a:spcPts val="400"/>
              </a:spcAft>
            </a:pPr>
            <a:r>
              <a:rPr sz="1800" b="0">
                <a:solidFill>
                  <a:srgbClr val="404040"/>
                </a:solidFill>
                <a:latin typeface="Times New Roman" panose="02020503050405090304"/>
              </a:rPr>
              <a:t>• Utilizes </a:t>
            </a:r>
            <a:r>
              <a:rPr sz="1800" b="1">
                <a:solidFill>
                  <a:srgbClr val="7796EE"/>
                </a:solidFill>
                <a:latin typeface="Times New Roman" panose="02020503050405090304"/>
              </a:rPr>
              <a:t>ET-SSM</a:t>
            </a:r>
            <a:r>
              <a:rPr sz="1800" b="0">
                <a:solidFill>
                  <a:srgbClr val="404040"/>
                </a:solidFill>
                <a:latin typeface="Times New Roman" panose="02020503050405090304"/>
              </a:rPr>
              <a:t> (Efficient-Tuning based SSM) for visual feature extraction</a:t>
            </a:r>
            <a:endParaRPr sz="1800" b="0">
              <a:solidFill>
                <a:srgbClr val="404040"/>
              </a:solidFill>
              <a:latin typeface="Times New Roman" panose="02020503050405090304"/>
            </a:endParaRPr>
          </a:p>
          <a:p>
            <a:pPr algn="l">
              <a:lnSpc>
                <a:spcPct val="140000"/>
              </a:lnSpc>
              <a:spcAft>
                <a:spcPts val="400"/>
              </a:spcAft>
            </a:pPr>
            <a:r>
              <a:rPr sz="1800" b="0">
                <a:solidFill>
                  <a:srgbClr val="404040"/>
                </a:solidFill>
                <a:latin typeface="Times New Roman" panose="02020503050405090304"/>
              </a:rPr>
              <a:t>• Incorporates </a:t>
            </a:r>
            <a:r>
              <a:rPr sz="1800" b="1">
                <a:solidFill>
                  <a:srgbClr val="7796EE"/>
                </a:solidFill>
                <a:latin typeface="Times New Roman" panose="02020503050405090304"/>
              </a:rPr>
              <a:t>hybrid decoder layers</a:t>
            </a:r>
            <a:r>
              <a:rPr sz="1800" b="0">
                <a:solidFill>
                  <a:srgbClr val="404040"/>
                </a:solidFill>
                <a:latin typeface="Times New Roman" panose="02020503050405090304"/>
              </a:rPr>
              <a:t> in LLM for cross-modal integration</a:t>
            </a:r>
            <a:endParaRPr sz="18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1526540"/>
            <a:ext cx="7006590" cy="3624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135" y="327025"/>
            <a:ext cx="5672455" cy="465455"/>
          </a:xfrm>
          <a:prstGeom prst="rect">
            <a:avLst/>
          </a:prstGeom>
          <a:noFill/>
          <a:ln>
            <a:noFill/>
          </a:ln>
        </p:spPr>
        <p:txBody>
          <a:bodyPr wrap="none" lIns="457200" tIns="91440" rIns="457200" bIns="91440" anchor="ctr">
            <a:noAutofit/>
          </a:bodyPr>
          <a:lstStyle/>
          <a:p>
            <a:pPr algn="l"/>
            <a:r>
              <a:rPr sz="2800" b="1">
                <a:solidFill>
                  <a:schemeClr val="bg2"/>
                </a:solidFill>
                <a:latin typeface="Times New Roman" panose="02020503050405090304"/>
              </a:rPr>
              <a:t>Overview of EMRRG Framework</a:t>
            </a:r>
            <a:endParaRPr sz="2800" b="1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270" y="1647190"/>
            <a:ext cx="2762250" cy="3200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altLang="zh-CN" sz="2000" b="1">
                <a:solidFill>
                  <a:schemeClr val="bg2"/>
                </a:solidFill>
                <a:latin typeface="Times New Roman" panose="02020503050405090304"/>
              </a:rPr>
              <a:t>Key Innovations</a:t>
            </a: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  <a:p>
            <a:pPr algn="l">
              <a:spcAft>
                <a:spcPts val="0"/>
              </a:spcAft>
            </a:pPr>
            <a:endParaRPr lang="en-US" altLang="zh-CN" sz="2000" b="1">
              <a:solidFill>
                <a:schemeClr val="bg2"/>
              </a:solidFill>
              <a:latin typeface="Times New Roman" panose="020205030504050903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580" y="2143760"/>
            <a:ext cx="4497070" cy="2616200"/>
          </a:xfrm>
          <a:prstGeom prst="rect">
            <a:avLst/>
          </a:prstGeom>
          <a:noFill/>
        </p:spPr>
        <p:txBody>
          <a:bodyPr wrap="square" lIns="0" tIns="0" bIns="0">
            <a:noAutofit/>
          </a:bodyPr>
          <a:lstStyle/>
          <a:p>
            <a:pPr algn="l">
              <a:lnSpc>
                <a:spcPct val="140000"/>
              </a:lnSpc>
              <a:spcAft>
                <a:spcPts val="400"/>
              </a:spcAft>
            </a:pPr>
            <a:r>
              <a:rPr>
                <a:solidFill>
                  <a:srgbClr val="404040"/>
                </a:solidFill>
                <a:latin typeface="Times New Roman" panose="02020503050405090304"/>
                <a:sym typeface="+mn-ea"/>
              </a:rPr>
              <a:t>• </a:t>
            </a:r>
            <a:r>
              <a:rPr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Partial LoRA (</a:t>
            </a:r>
            <a:r>
              <a:rPr lang="en-US" altLang="zh-CN"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LoRA</a:t>
            </a:r>
            <a:r>
              <a:rPr lang="en-US" altLang="zh-CN" b="1" baseline="-25000">
                <a:solidFill>
                  <a:srgbClr val="7796EE"/>
                </a:solidFill>
                <a:uFillTx/>
                <a:latin typeface="Times New Roman" panose="02020503050405090304"/>
                <a:sym typeface="+mn-ea"/>
              </a:rPr>
              <a:t>P</a:t>
            </a:r>
            <a:r>
              <a:rPr lang="en-US" altLang="zh-CN"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(X)</a:t>
            </a:r>
            <a:r>
              <a:rPr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)</a:t>
            </a:r>
            <a:r>
              <a:rPr>
                <a:solidFill>
                  <a:srgbClr val="404040"/>
                </a:solidFill>
                <a:latin typeface="Times New Roman" panose="02020503050405090304"/>
                <a:sym typeface="+mn-ea"/>
              </a:rPr>
              <a:t> selectively adapts Mamba intermediate features</a:t>
            </a:r>
            <a:endParaRPr b="0">
              <a:solidFill>
                <a:srgbClr val="404040"/>
              </a:solidFill>
              <a:latin typeface="Times New Roman" panose="02020503050405090304"/>
            </a:endParaRPr>
          </a:p>
          <a:p>
            <a:pPr algn="l">
              <a:lnSpc>
                <a:spcPct val="140000"/>
              </a:lnSpc>
              <a:spcAft>
                <a:spcPts val="400"/>
              </a:spcAft>
            </a:pPr>
            <a:r>
              <a:rPr>
                <a:solidFill>
                  <a:srgbClr val="404040"/>
                </a:solidFill>
                <a:latin typeface="Times New Roman" panose="02020503050405090304"/>
                <a:sym typeface="+mn-ea"/>
              </a:rPr>
              <a:t>• </a:t>
            </a:r>
            <a:r>
              <a:rPr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Cross-attention mechanism</a:t>
            </a:r>
            <a:r>
              <a:rPr>
                <a:solidFill>
                  <a:srgbClr val="404040"/>
                </a:solidFill>
                <a:latin typeface="Times New Roman" panose="02020503050405090304"/>
                <a:sym typeface="+mn-ea"/>
              </a:rPr>
              <a:t> enables dynamic visual-textual information fusion</a:t>
            </a:r>
            <a:endParaRPr b="0">
              <a:solidFill>
                <a:srgbClr val="404040"/>
              </a:solidFill>
              <a:latin typeface="Times New Roman" panose="02020503050405090304"/>
            </a:endParaRPr>
          </a:p>
          <a:p>
            <a:pPr algn="l">
              <a:lnSpc>
                <a:spcPct val="140000"/>
              </a:lnSpc>
              <a:spcAft>
                <a:spcPts val="400"/>
              </a:spcAft>
            </a:pPr>
            <a:r>
              <a:rPr>
                <a:solidFill>
                  <a:srgbClr val="404040"/>
                </a:solidFill>
                <a:latin typeface="Times New Roman" panose="02020503050405090304"/>
                <a:sym typeface="+mn-ea"/>
              </a:rPr>
              <a:t>• </a:t>
            </a:r>
            <a:r>
              <a:rPr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Dynamic gating</a:t>
            </a:r>
            <a:r>
              <a:rPr>
                <a:solidFill>
                  <a:srgbClr val="404040"/>
                </a:solidFill>
                <a:latin typeface="Times New Roman" panose="02020503050405090304"/>
                <a:sym typeface="+mn-ea"/>
              </a:rPr>
              <a:t> modulates information flow between modalities</a:t>
            </a:r>
            <a:endParaRPr sz="1800" b="0">
              <a:solidFill>
                <a:srgbClr val="404040"/>
              </a:solidFill>
              <a:latin typeface="Times New Roman" panose="02020503050405090304"/>
            </a:endParaRPr>
          </a:p>
        </p:txBody>
      </p:sp>
      <p:pic>
        <p:nvPicPr>
          <p:cNvPr id="7" name="Picture 6" descr="tmpham7_wjh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1693164"/>
            <a:ext cx="228600" cy="228600"/>
          </a:xfrm>
          <a:prstGeom prst="rect">
            <a:avLst/>
          </a:prstGeom>
        </p:spPr>
      </p:pic>
      <p:pic>
        <p:nvPicPr>
          <p:cNvPr id="2" name="图片 1" descr="屏幕截图 2025-11-25 144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35" y="1692910"/>
            <a:ext cx="6837680" cy="3536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4810" y="1323975"/>
            <a:ext cx="6419215" cy="4070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b="1">
                <a:solidFill>
                  <a:srgbClr val="7796EE"/>
                </a:solidFill>
                <a:latin typeface="Times New Roman" panose="02020503050405090304"/>
              </a:rPr>
              <a:t>Partial LoRA (</a:t>
            </a:r>
            <a:r>
              <a:rPr lang="en-US" altLang="zh-CN"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LoRA</a:t>
            </a:r>
            <a:r>
              <a:rPr lang="en-US" altLang="zh-CN" b="1" baseline="-25000">
                <a:solidFill>
                  <a:srgbClr val="7796EE"/>
                </a:solidFill>
                <a:uFillTx/>
                <a:latin typeface="Times New Roman" panose="02020503050405090304"/>
                <a:sym typeface="+mn-ea"/>
              </a:rPr>
              <a:t>P</a:t>
            </a:r>
            <a:r>
              <a:rPr lang="en-US" altLang="zh-CN" b="1">
                <a:solidFill>
                  <a:srgbClr val="7796EE"/>
                </a:solidFill>
                <a:latin typeface="Times New Roman" panose="02020503050405090304"/>
                <a:sym typeface="+mn-ea"/>
              </a:rPr>
              <a:t>(X)</a:t>
            </a:r>
            <a:r>
              <a:rPr b="1">
                <a:solidFill>
                  <a:srgbClr val="7796EE"/>
                </a:solidFill>
                <a:latin typeface="Times New Roman" panose="02020503050405090304"/>
              </a:rPr>
              <a:t>):</a:t>
            </a:r>
            <a:endParaRPr b="1">
              <a:solidFill>
                <a:srgbClr val="7796EE"/>
              </a:solidFill>
              <a:latin typeface="Times New Roman" panose="02020503050405090304"/>
            </a:endParaRPr>
          </a:p>
          <a:p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olidFill>
                  <a:srgbClr val="404040"/>
                </a:solidFill>
                <a:latin typeface="Times New Roman" panose="02020503050405090304"/>
              </a:rPr>
              <a:t>Applies LoRA only to intermediate feature X in Mamba blocks</a:t>
            </a:r>
            <a:endParaRPr>
              <a:solidFill>
                <a:srgbClr val="404040"/>
              </a:solidFill>
              <a:latin typeface="Times New Roman" panose="02020503050405090304"/>
            </a:endParaRPr>
          </a:p>
          <a:p>
            <a:endParaRPr>
              <a:solidFill>
                <a:srgbClr val="404040"/>
              </a:solidFill>
              <a:latin typeface="Times New Roman" panose="02020503050405090304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olidFill>
                  <a:srgbClr val="404040"/>
                </a:solidFill>
                <a:latin typeface="Times New Roman" panose="02020503050405090304"/>
              </a:rPr>
              <a:t>Preserves other features (Z, dt, B, C) to maintain model stability</a:t>
            </a:r>
            <a:endParaRPr>
              <a:solidFill>
                <a:srgbClr val="404040"/>
              </a:solidFill>
              <a:latin typeface="Times New Roman" panose="02020503050405090304"/>
            </a:endParaRPr>
          </a:p>
          <a:p>
            <a:endParaRPr lang="en-US" altLang="zh-CN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b="1">
                <a:solidFill>
                  <a:srgbClr val="7796EE"/>
                </a:solidFill>
                <a:latin typeface="Times New Roman" panose="02020503050405090304"/>
              </a:rPr>
              <a:t>Traditional LoRA:</a:t>
            </a:r>
            <a:endParaRPr b="1">
              <a:solidFill>
                <a:srgbClr val="7796EE"/>
              </a:solidFill>
              <a:latin typeface="Times New Roman" panose="02020503050405090304"/>
            </a:endParaRPr>
          </a:p>
          <a:p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olidFill>
                  <a:srgbClr val="404040"/>
                </a:solidFill>
                <a:latin typeface="Times New Roman" panose="02020503050405090304"/>
              </a:rPr>
              <a:t>Fine-tunes input projection layer for better source representation</a:t>
            </a:r>
            <a:endParaRPr>
              <a:solidFill>
                <a:srgbClr val="404040"/>
              </a:solidFill>
              <a:latin typeface="Times New Roman" panose="02020503050405090304"/>
            </a:endParaRPr>
          </a:p>
          <a:p>
            <a:endParaRPr lang="en-US" altLang="zh-CN"/>
          </a:p>
          <a:p>
            <a:pPr marL="285750" indent="-285750">
              <a:buFont typeface="Wingdings" panose="05000000000000000000" charset="0"/>
              <a:buChar char="Ø"/>
            </a:pPr>
            <a:r>
              <a:rPr b="1">
                <a:solidFill>
                  <a:srgbClr val="7796EE"/>
                </a:solidFill>
                <a:latin typeface="Times New Roman" panose="02020503050405090304"/>
              </a:rPr>
              <a:t>Advantage: </a:t>
            </a:r>
            <a:endParaRPr b="1">
              <a:solidFill>
                <a:srgbClr val="7796EE"/>
              </a:solidFill>
              <a:latin typeface="Times New Roman" panose="02020503050405090304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b="1">
              <a:solidFill>
                <a:srgbClr val="7796EE"/>
              </a:solidFill>
              <a:latin typeface="Times New Roman" panose="02020503050405090304"/>
            </a:endParaRPr>
          </a:p>
          <a:p>
            <a:pPr marL="28575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>
                <a:solidFill>
                  <a:srgbClr val="404040"/>
                </a:solidFill>
                <a:latin typeface="Times New Roman" panose="02020503050405090304"/>
              </a:rPr>
              <a:t>Combines targeted adaptation with global optimization, improving training efficiency without sacrificing capacity</a:t>
            </a:r>
            <a:endParaRPr>
              <a:solidFill>
                <a:srgbClr val="404040"/>
              </a:solidFill>
              <a:latin typeface="Times New Roman" panose="0202050305040509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310" y="347345"/>
            <a:ext cx="5332730" cy="451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2800" b="1">
                <a:solidFill>
                  <a:schemeClr val="bg2"/>
                </a:solidFill>
                <a:latin typeface="Times New Roman" panose="02020503050405090304"/>
              </a:rPr>
              <a:t>Efficient-Tuning SSM (ET-SSM)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 descr="屏幕截图 2025-11-25 144019"/>
          <p:cNvPicPr>
            <a:picLocks noChangeAspect="1"/>
          </p:cNvPicPr>
          <p:nvPr/>
        </p:nvPicPr>
        <p:blipFill>
          <a:blip r:embed="rId1"/>
          <a:srcRect l="63967"/>
          <a:stretch>
            <a:fillRect/>
          </a:stretch>
        </p:blipFill>
        <p:spPr>
          <a:xfrm>
            <a:off x="9673590" y="1971675"/>
            <a:ext cx="2384425" cy="3422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2393315"/>
            <a:ext cx="2450465" cy="23037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15200" y="4942840"/>
            <a:ext cx="1602740" cy="255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500" i="1">
                <a:solidFill>
                  <a:srgbClr val="595959"/>
                </a:solidFill>
                <a:latin typeface="Times New Roman" panose="02020503050405090304"/>
                <a:sym typeface="+mn-ea"/>
              </a:rPr>
              <a:t>Traditional LoRA</a:t>
            </a:r>
            <a:endParaRPr b="1">
              <a:solidFill>
                <a:srgbClr val="7796EE"/>
              </a:solidFill>
              <a:latin typeface="Times New Roman" panose="02020503050405090304"/>
            </a:endParaRPr>
          </a:p>
          <a:p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495790" y="1489075"/>
            <a:ext cx="12700" cy="4171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4.2,&quot;left&quot;:44.2,&quot;top&quot;:99.7,&quot;width&quot;:409.7}"/>
</p:tagLst>
</file>

<file path=ppt/tags/tag10.xml><?xml version="1.0" encoding="utf-8"?>
<p:tagLst xmlns:p="http://schemas.openxmlformats.org/presentationml/2006/main">
  <p:tag name="KSO_WM_DIAGRAM_VIRTUALLY_FRAME" val="{&quot;height&quot;:148.7,&quot;left&quot;:73.3,&quot;top&quot;:213.9,&quot;width&quot;:354}"/>
</p:tagLst>
</file>

<file path=ppt/tags/tag11.xml><?xml version="1.0" encoding="utf-8"?>
<p:tagLst xmlns:p="http://schemas.openxmlformats.org/presentationml/2006/main">
  <p:tag name="KSO_WM_DIAGRAM_VIRTUALLY_FRAME" val="{&quot;height&quot;:143.2137795275591,&quot;left&quot;:77.8,&quot;top&quot;:371.6462204724409,&quot;width&quot;:780}"/>
</p:tagLst>
</file>

<file path=ppt/tags/tag12.xml><?xml version="1.0" encoding="utf-8"?>
<p:tagLst xmlns:p="http://schemas.openxmlformats.org/presentationml/2006/main">
  <p:tag name="KSO_WM_DIAGRAM_VIRTUALLY_FRAME" val="{&quot;height&quot;:143.2137795275591,&quot;left&quot;:77.8,&quot;top&quot;:371.6462204724409,&quot;width&quot;:780}"/>
</p:tagLst>
</file>

<file path=ppt/tags/tag13.xml><?xml version="1.0" encoding="utf-8"?>
<p:tagLst xmlns:p="http://schemas.openxmlformats.org/presentationml/2006/main">
  <p:tag name="KSO_WM_DIAGRAM_VIRTUALLY_FRAME" val="{&quot;height&quot;:143.2137795275591,&quot;left&quot;:77.8,&quot;top&quot;:371.6462204724409,&quot;width&quot;:780}"/>
</p:tagLst>
</file>

<file path=ppt/tags/tag14.xml><?xml version="1.0" encoding="utf-8"?>
<p:tagLst xmlns:p="http://schemas.openxmlformats.org/presentationml/2006/main">
  <p:tag name="KSO_WM_DIAGRAM_VIRTUALLY_FRAME" val="{&quot;height&quot;:143.2137795275591,&quot;left&quot;:77.8,&quot;top&quot;:371.6462204724409,&quot;width&quot;:780}"/>
</p:tagLst>
</file>

<file path=ppt/tags/tag15.xml><?xml version="1.0" encoding="utf-8"?>
<p:tagLst xmlns:p="http://schemas.openxmlformats.org/presentationml/2006/main">
  <p:tag name="KSO_WM_DIAGRAM_VIRTUALLY_FRAME" val="{&quot;height&quot;:143.2137795275591,&quot;left&quot;:77.8,&quot;top&quot;:371.6462204724409,&quot;width&quot;:780}"/>
</p:tagLst>
</file>

<file path=ppt/tags/tag16.xml><?xml version="1.0" encoding="utf-8"?>
<p:tagLst xmlns:p="http://schemas.openxmlformats.org/presentationml/2006/main">
  <p:tag name="KSO_WM_DIAGRAM_VIRTUALLY_FRAME" val="{&quot;height&quot;:143.2137795275591,&quot;left&quot;:77.8,&quot;top&quot;:371.6462204724409,&quot;width&quot;:780}"/>
</p:tagLst>
</file>

<file path=ppt/tags/tag17.xml><?xml version="1.0" encoding="utf-8"?>
<p:tagLst xmlns:p="http://schemas.openxmlformats.org/presentationml/2006/main">
  <p:tag name="KSO_WM_DIAGRAM_VIRTUALLY_FRAME" val="{&quot;height&quot;:188.41068937768242,&quot;left&quot;:90,&quot;top&quot;:338.95,&quot;width&quot;:780}"/>
</p:tagLst>
</file>

<file path=ppt/tags/tag18.xml><?xml version="1.0" encoding="utf-8"?>
<p:tagLst xmlns:p="http://schemas.openxmlformats.org/presentationml/2006/main">
  <p:tag name="KSO_WM_DIAGRAM_VIRTUALLY_FRAME" val="{&quot;height&quot;:188.41068937768242,&quot;left&quot;:90,&quot;top&quot;:338.95,&quot;width&quot;:780}"/>
</p:tagLst>
</file>

<file path=ppt/tags/tag19.xml><?xml version="1.0" encoding="utf-8"?>
<p:tagLst xmlns:p="http://schemas.openxmlformats.org/presentationml/2006/main">
  <p:tag name="KSO_WM_DIAGRAM_VIRTUALLY_FRAME" val="{&quot;height&quot;:188.41068937768242,&quot;left&quot;:90,&quot;top&quot;:338.95,&quot;width&quot;:780}"/>
</p:tagLst>
</file>

<file path=ppt/tags/tag2.xml><?xml version="1.0" encoding="utf-8"?>
<p:tagLst xmlns:p="http://schemas.openxmlformats.org/presentationml/2006/main">
  <p:tag name="KSO_WM_DIAGRAM_VIRTUALLY_FRAME" val="{&quot;height&quot;:334.2,&quot;left&quot;:44.2,&quot;top&quot;:99.7,&quot;width&quot;:409.7}"/>
</p:tagLst>
</file>

<file path=ppt/tags/tag20.xml><?xml version="1.0" encoding="utf-8"?>
<p:tagLst xmlns:p="http://schemas.openxmlformats.org/presentationml/2006/main">
  <p:tag name="KSO_WM_DIAGRAM_VIRTUALLY_FRAME" val="{&quot;height&quot;:188.41068937768242,&quot;left&quot;:90,&quot;top&quot;:338.95,&quot;width&quot;:780}"/>
</p:tagLst>
</file>

<file path=ppt/tags/tag21.xml><?xml version="1.0" encoding="utf-8"?>
<p:tagLst xmlns:p="http://schemas.openxmlformats.org/presentationml/2006/main">
  <p:tag name="KSO_WM_DIAGRAM_VIRTUALLY_FRAME" val="{&quot;height&quot;:188.41068937768242,&quot;left&quot;:90,&quot;top&quot;:338.95,&quot;width&quot;:780}"/>
</p:tagLst>
</file>

<file path=ppt/tags/tag22.xml><?xml version="1.0" encoding="utf-8"?>
<p:tagLst xmlns:p="http://schemas.openxmlformats.org/presentationml/2006/main">
  <p:tag name="KSO_WM_DIAGRAM_VIRTUALLY_FRAME" val="{&quot;height&quot;:188.41068937768242,&quot;left&quot;:90,&quot;top&quot;:338.95,&quot;width&quot;:780}"/>
</p:tagLst>
</file>

<file path=ppt/tags/tag23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24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25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26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27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28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29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3.xml><?xml version="1.0" encoding="utf-8"?>
<p:tagLst xmlns:p="http://schemas.openxmlformats.org/presentationml/2006/main">
  <p:tag name="KSO_WM_DIAGRAM_VIRTUALLY_FRAME" val="{&quot;height&quot;:334.2,&quot;left&quot;:44.2,&quot;top&quot;:99.7,&quot;width&quot;:409.7}"/>
</p:tagLst>
</file>

<file path=ppt/tags/tag30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31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32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33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34.xml><?xml version="1.0" encoding="utf-8"?>
<p:tagLst xmlns:p="http://schemas.openxmlformats.org/presentationml/2006/main">
  <p:tag name="KSO_WM_DIAGRAM_VIRTUALLY_FRAME" val="{&quot;height&quot;:411.40371573248547,&quot;left&quot;:21.343779527559057,&quot;top&quot;:108.03811023622048,&quot;width&quot;:867.8048031496062}"/>
</p:tagLst>
</file>

<file path=ppt/tags/tag35.xml><?xml version="1.0" encoding="utf-8"?>
<p:tagLst xmlns:p="http://schemas.openxmlformats.org/presentationml/2006/main">
  <p:tag name="COMMONDATA" val="eyJoZGlkIjoiYTc2MTIwMDk3YTgwYWI2ODljMjA1MjFiZDIwODIzYjAifQ=="/>
</p:tagLst>
</file>

<file path=ppt/tags/tag4.xml><?xml version="1.0" encoding="utf-8"?>
<p:tagLst xmlns:p="http://schemas.openxmlformats.org/presentationml/2006/main">
  <p:tag name="KSO_WM_DIAGRAM_VIRTUALLY_FRAME" val="{&quot;height&quot;:334.2,&quot;left&quot;:44.2,&quot;top&quot;:99.7,&quot;width&quot;:409.7}"/>
</p:tagLst>
</file>

<file path=ppt/tags/tag5.xml><?xml version="1.0" encoding="utf-8"?>
<p:tagLst xmlns:p="http://schemas.openxmlformats.org/presentationml/2006/main">
  <p:tag name="KSO_WM_DIAGRAM_VIRTUALLY_FRAME" val="{&quot;height&quot;:186.6807874015748,&quot;left&quot;:71.6,&quot;top&quot;:192.5,&quot;width&quot;:360.2000000000001}"/>
</p:tagLst>
</file>

<file path=ppt/tags/tag6.xml><?xml version="1.0" encoding="utf-8"?>
<p:tagLst xmlns:p="http://schemas.openxmlformats.org/presentationml/2006/main">
  <p:tag name="KSO_WM_DIAGRAM_VIRTUALLY_FRAME" val="{&quot;height&quot;:186.6807874015748,&quot;left&quot;:71.6,&quot;top&quot;:192.5,&quot;width&quot;:360.2000000000001}"/>
</p:tagLst>
</file>

<file path=ppt/tags/tag7.xml><?xml version="1.0" encoding="utf-8"?>
<p:tagLst xmlns:p="http://schemas.openxmlformats.org/presentationml/2006/main">
  <p:tag name="KSO_WM_DIAGRAM_VIRTUALLY_FRAME" val="{&quot;height&quot;:186.6807874015748,&quot;left&quot;:71.6,&quot;top&quot;:192.5,&quot;width&quot;:360.2000000000001}"/>
</p:tagLst>
</file>

<file path=ppt/tags/tag8.xml><?xml version="1.0" encoding="utf-8"?>
<p:tagLst xmlns:p="http://schemas.openxmlformats.org/presentationml/2006/main">
  <p:tag name="KSO_WM_DIAGRAM_VIRTUALLY_FRAME" val="{&quot;height&quot;:148.7,&quot;left&quot;:73.3,&quot;top&quot;:213.9,&quot;width&quot;:354}"/>
</p:tagLst>
</file>

<file path=ppt/tags/tag9.xml><?xml version="1.0" encoding="utf-8"?>
<p:tagLst xmlns:p="http://schemas.openxmlformats.org/presentationml/2006/main">
  <p:tag name="KSO_WM_DIAGRAM_VIRTUALLY_FRAME" val="{&quot;height&quot;:148.7,&quot;left&quot;:73.3,&quot;top&quot;:213.9,&quot;width&quot;:354}"/>
</p:tagLst>
</file>

<file path=ppt/theme/theme1.xml><?xml version="1.0" encoding="utf-8"?>
<a:theme xmlns:a="http://schemas.openxmlformats.org/drawingml/2006/main" name="Office 主题​​">
  <a:themeElements>
    <a:clrScheme name="自定义 18">
      <a:dk1>
        <a:srgbClr val="000000"/>
      </a:dk1>
      <a:lt1>
        <a:srgbClr val="FFFFFF"/>
      </a:lt1>
      <a:dk2>
        <a:srgbClr val="0070C0"/>
      </a:dk2>
      <a:lt2>
        <a:srgbClr val="0070C0"/>
      </a:lt2>
      <a:accent1>
        <a:srgbClr val="0070C0"/>
      </a:accent1>
      <a:accent2>
        <a:srgbClr val="08A3ED"/>
      </a:accent2>
      <a:accent3>
        <a:srgbClr val="00A7F3"/>
      </a:accent3>
      <a:accent4>
        <a:srgbClr val="28B5F4"/>
      </a:accent4>
      <a:accent5>
        <a:srgbClr val="4FC2F9"/>
      </a:accent5>
      <a:accent6>
        <a:srgbClr val="80D5F9"/>
      </a:accent6>
      <a:hlink>
        <a:srgbClr val="0070C0"/>
      </a:hlink>
      <a:folHlink>
        <a:srgbClr val="0089D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8161</Words>
  <Application>WPS 文字</Application>
  <PresentationFormat>宽屏</PresentationFormat>
  <Paragraphs>300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6" baseType="lpstr">
      <vt:lpstr>Arial</vt:lpstr>
      <vt:lpstr>宋体</vt:lpstr>
      <vt:lpstr>Wingdings</vt:lpstr>
      <vt:lpstr>Arial Black</vt:lpstr>
      <vt:lpstr>Times New Roman</vt:lpstr>
      <vt:lpstr>华文行楷</vt:lpstr>
      <vt:lpstr>行楷-简</vt:lpstr>
      <vt:lpstr>华文仿宋</vt:lpstr>
      <vt:lpstr>Times New Roman</vt:lpstr>
      <vt:lpstr>Wingdings</vt:lpstr>
      <vt:lpstr>微软雅黑</vt:lpstr>
      <vt:lpstr>汉仪旗黑</vt:lpstr>
      <vt:lpstr>宋体</vt:lpstr>
      <vt:lpstr>Arial Unicode MS</vt:lpstr>
      <vt:lpstr>黑体</vt:lpstr>
      <vt:lpstr>汉仪中黑KW</vt:lpstr>
      <vt:lpstr>等线</vt:lpstr>
      <vt:lpstr>汉仪中等线KW</vt:lpstr>
      <vt:lpstr>Calibri</vt:lpstr>
      <vt:lpstr>汉仪书宋二KW</vt:lpstr>
      <vt:lpstr>Helvetica Neue</vt:lpstr>
      <vt:lpstr>华文行楷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王逍</cp:lastModifiedBy>
  <cp:revision>2555</cp:revision>
  <dcterms:created xsi:type="dcterms:W3CDTF">2025-11-26T12:06:12Z</dcterms:created>
  <dcterms:modified xsi:type="dcterms:W3CDTF">2025-11-26T12:06:12Z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2052-7.5.1.8994</vt:lpwstr>
  </property>
  <property fmtid="{D5CDD505-2E9C-101B-9397-08002B2CF9AE}" pid="3" name="ICV">
    <vt:lpwstr>1F40C5B525994FBEBAE0379A7B546BE8_12</vt:lpwstr>
  </property>
</Properties>
</file>